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7" r:id="rId2"/>
    <p:sldId id="356" r:id="rId3"/>
    <p:sldId id="360" r:id="rId4"/>
    <p:sldId id="315" r:id="rId5"/>
    <p:sldId id="361" r:id="rId6"/>
    <p:sldId id="371" r:id="rId7"/>
    <p:sldId id="368" r:id="rId8"/>
    <p:sldId id="337" r:id="rId9"/>
    <p:sldId id="338" r:id="rId10"/>
    <p:sldId id="364" r:id="rId11"/>
    <p:sldId id="366" r:id="rId12"/>
    <p:sldId id="375" r:id="rId13"/>
    <p:sldId id="363" r:id="rId14"/>
    <p:sldId id="340" r:id="rId15"/>
    <p:sldId id="343" r:id="rId16"/>
    <p:sldId id="344" r:id="rId17"/>
    <p:sldId id="374" r:id="rId18"/>
    <p:sldId id="345" r:id="rId19"/>
    <p:sldId id="346" r:id="rId20"/>
    <p:sldId id="347" r:id="rId21"/>
    <p:sldId id="348" r:id="rId22"/>
    <p:sldId id="353" r:id="rId23"/>
    <p:sldId id="350" r:id="rId24"/>
    <p:sldId id="372" r:id="rId25"/>
    <p:sldId id="373" r:id="rId26"/>
    <p:sldId id="370" r:id="rId27"/>
    <p:sldId id="351" r:id="rId28"/>
    <p:sldId id="285" r:id="rId29"/>
    <p:sldId id="3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4082BD"/>
    <a:srgbClr val="832077"/>
    <a:srgbClr val="EDF7FF"/>
    <a:srgbClr val="DC9795"/>
    <a:srgbClr val="003D3C"/>
    <a:srgbClr val="EDF2EE"/>
    <a:srgbClr val="182428"/>
    <a:srgbClr val="289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8"/>
    <p:restoredTop sz="96327"/>
  </p:normalViewPr>
  <p:slideViewPr>
    <p:cSldViewPr snapToGrid="0">
      <p:cViewPr varScale="1">
        <p:scale>
          <a:sx n="90" d="100"/>
          <a:sy n="90" d="100"/>
        </p:scale>
        <p:origin x="60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C944-5118-C34A-9E15-28EC202C900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BF77E-DC50-CB46-A208-333A2ACF6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57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D4E22-BC67-8FD8-DDE8-1BED9292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D95D29-324C-FFE6-53AB-28726411B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23CBB-6984-CB07-E27A-E76A167F5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53BFF-909F-AC4F-31F8-A47A5B2EA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05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D0E41-7623-C3FF-46BD-F7C65C6AD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C82B6-32FA-1B42-4AB9-AB0DCED15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3E829-AD2B-F9CB-28C4-9797F1003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A0E81-CB8D-7E59-3F41-F36400FA1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81B16-8220-F25E-F330-66BCC8ED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59DD4-CD83-3A10-D2D8-40BF726C0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2135E8-03F3-E02B-B010-6656387CE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EB66D-EA0B-20CC-5877-70B7B2B46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74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EA7E4-C8CD-BF8F-8D97-373A74E2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279DF-0B30-57C2-0770-A578565E5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43710-C048-99C1-C609-0500D0896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A70FF-4275-623E-0E4A-D0CB19EC0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5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54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8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25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B5A72-D21A-EF8A-F383-2AB8570E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C8E92-C97B-76DF-66FE-E163A304C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746B1-4F03-18B3-2149-6073C7FE5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EFD5B-A1A1-5DCD-2DD2-F16B95DCE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24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07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2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6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86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1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88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81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8E30A-EC8F-1BC7-5CFD-D70D8EE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27063-8EF9-158D-9568-E63D3CA1B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01A05-7F0A-9EE1-6A1F-B5D85006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B72F-0F0D-3950-2DBD-3D7965CAA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CEE97-5961-4DD7-B3F6-39EFD325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846E2-99A1-3601-620F-B7140FFF6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C69E1B-D971-CD62-7AC4-76829092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B27F-C901-DE04-828F-18CC16CB0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92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70701-9086-D25A-6195-5ECE85EAF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B1BC5-ADC6-D651-A6EB-83ED1D1BA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F2352-13FA-E3CC-B89A-492E0015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D012-42CE-AC3C-C254-571328795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77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76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8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29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4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5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00C2-B899-D096-4696-BFC42508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FE349-1CDF-EEC3-B889-053368778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C6C40-9D2C-5A1C-C8FB-D1BB747F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9EE6C-3514-FF17-8B70-AEBDDA936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62C8-657B-8285-069D-5E6BD815F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7B39E-C25E-EAB4-5170-AADBDCB89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51037-4976-5E04-16D4-048EFD38D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5418-27A6-5767-6823-5C7DE89ED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57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8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0513AA-B845-6467-6C79-82E5EF9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825ECF7-A8DD-80A8-69BD-87675463D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1824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4078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1B866C0-B822-2588-D3E4-A0ECC3EA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2A868E-E546-C3A6-872E-4F91C589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3746690"/>
          </a:xfrm>
        </p:spPr>
        <p:txBody>
          <a:bodyPr/>
          <a:lstStyle>
            <a:lvl1pPr>
              <a:defRPr sz="3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4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3FBE3-F65E-5DEC-643A-CC12DD20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03950"/>
            <a:ext cx="2743200" cy="365125"/>
          </a:xfrm>
        </p:spPr>
        <p:txBody>
          <a:bodyPr/>
          <a:lstStyle/>
          <a:p>
            <a:fld id="{B85D2874-053D-F64A-ADFA-D941750A341C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3A6B-CBFF-1676-4A41-E54124AF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039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58BC-8AB2-5100-61AF-55A1E13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/>
          <a:lstStyle/>
          <a:p>
            <a:fld id="{7507080C-56A5-504D-A59C-9B8A2A81FA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AD5D0164-60CD-0871-4316-CDD769D7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73FB3F1-0ACD-63C7-F0BD-FD7A0F61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38AF5-5FA8-5F3F-4B83-4EAB3C2183D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7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89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36EB57-738C-44B7-462E-085EC71B65F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E7EA9-343F-192C-71CF-006BFC296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53245"/>
            <a:ext cx="12192000" cy="262371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2561A5C-4C86-E11E-ED27-34E5A3C7A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1571" y="0"/>
            <a:ext cx="2540429" cy="210638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58D1DA5-BC14-A872-D1C0-3FBCEF59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C61F8A-908B-62BB-40CC-C01EED059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2300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0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A16093-7FE2-2F21-C73D-DEDE69031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88" y="5209094"/>
            <a:ext cx="1886281" cy="1564002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813C7548-DF5D-97F6-1B5A-FA7722E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FDDB2AE6-8EA6-1945-E82A-1711F8662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2467105"/>
            <a:ext cx="12192000" cy="68103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3FAC42B-5B68-FF67-0A40-CDC6074E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7" y="392187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D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2A356-9447-479A-EF31-1951D9F4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0008-FC98-25D2-4850-92A16483E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9829-3387-3959-A8D8-9679DD855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C05D-66DC-204B-BE6C-0E006F0EB2D8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E7CF-A29A-6ADF-D239-FCA3B0226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4B39-5CE9-686A-CB13-9482636B4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  <p:sldLayoutId id="2147483649" r:id="rId3"/>
    <p:sldLayoutId id="2147483691" r:id="rId4"/>
    <p:sldLayoutId id="2147483695" r:id="rId5"/>
    <p:sldLayoutId id="2147483689" r:id="rId6"/>
    <p:sldLayoutId id="214748370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3F659D9-AC40-A3AD-460D-BCF9C54044A8}"/>
              </a:ext>
            </a:extLst>
          </p:cNvPr>
          <p:cNvSpPr txBox="1">
            <a:spLocks/>
          </p:cNvSpPr>
          <p:nvPr/>
        </p:nvSpPr>
        <p:spPr>
          <a:xfrm>
            <a:off x="1518952" y="2422204"/>
            <a:ext cx="9144000" cy="3578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br>
              <a:rPr lang="en-US" sz="3200" dirty="0">
                <a:ea typeface="Cambria" panose="02040503050406030204" pitchFamily="18" charset="0"/>
              </a:rPr>
            </a:br>
            <a:r>
              <a:rPr lang="en-US" sz="3200" dirty="0">
                <a:ea typeface="Cambria" panose="02040503050406030204" pitchFamily="18" charset="0"/>
              </a:rPr>
              <a:t>Research Talk at Lewis University</a:t>
            </a:r>
            <a:endParaRPr lang="en-US" sz="4000" dirty="0"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81A2B-E2EF-014F-00D2-D8A7AD8D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2" y="1294070"/>
            <a:ext cx="1157836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Large Language Models for Autonomous Robot </a:t>
            </a:r>
            <a:b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</a:br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Planning and Acting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mbria" panose="02040503050406030204" pitchFamily="18" charset="0"/>
              </a:rPr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0612E4-27B8-87F6-B8E0-0628FA75585F}"/>
              </a:ext>
            </a:extLst>
          </p:cNvPr>
          <p:cNvSpPr txBox="1">
            <a:spLocks/>
          </p:cNvSpPr>
          <p:nvPr/>
        </p:nvSpPr>
        <p:spPr>
          <a:xfrm>
            <a:off x="1518952" y="4409027"/>
            <a:ext cx="9144000" cy="23066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3200" b="1" dirty="0">
                <a:ea typeface="Cambria" panose="02040503050406030204" pitchFamily="18" charset="0"/>
              </a:rPr>
              <a:t>Yue Cao</a:t>
            </a:r>
            <a:br>
              <a:rPr lang="en-US" sz="2000" dirty="0">
                <a:ea typeface="Cambria" panose="02040503050406030204" pitchFamily="18" charset="0"/>
              </a:rPr>
            </a:br>
            <a:r>
              <a:rPr lang="en-US" sz="2000" dirty="0">
                <a:ea typeface="Cambria" panose="02040503050406030204" pitchFamily="18" charset="0"/>
              </a:rPr>
              <a:t> </a:t>
            </a:r>
            <a:r>
              <a:rPr lang="en-US" sz="2400" dirty="0">
                <a:ea typeface="Cambria" panose="02040503050406030204" pitchFamily="18" charset="0"/>
              </a:rPr>
              <a:t>Purdue University, ECE</a:t>
            </a:r>
            <a:br>
              <a:rPr lang="en-US" sz="4000" dirty="0">
                <a:ea typeface="Cambria" panose="02040503050406030204" pitchFamily="18" charset="0"/>
              </a:rPr>
            </a:br>
            <a:r>
              <a:rPr lang="en-US" sz="2400" dirty="0">
                <a:ea typeface="Cambria" panose="02040503050406030204" pitchFamily="18" charset="0"/>
              </a:rPr>
              <a:t>yuecao@purdue.edu </a:t>
            </a:r>
          </a:p>
        </p:txBody>
      </p:sp>
    </p:spTree>
    <p:extLst>
      <p:ext uri="{BB962C8B-B14F-4D97-AF65-F5344CB8AC3E}">
        <p14:creationId xmlns:p14="http://schemas.microsoft.com/office/powerpoint/2010/main" val="309603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7457B-7665-D9EA-7F21-702F2EB35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055D-009A-C437-50FC-6073D265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Add-on: What is the Large Language Model?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606C0B-E6C6-9907-2400-A03CA57D2E5C}"/>
              </a:ext>
            </a:extLst>
          </p:cNvPr>
          <p:cNvCxnSpPr>
            <a:cxnSpLocks/>
          </p:cNvCxnSpPr>
          <p:nvPr/>
        </p:nvCxnSpPr>
        <p:spPr>
          <a:xfrm>
            <a:off x="7544335" y="2515087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909C82-5CC9-E783-7D6D-DAA6492CFC45}"/>
              </a:ext>
            </a:extLst>
          </p:cNvPr>
          <p:cNvSpPr txBox="1"/>
          <p:nvPr/>
        </p:nvSpPr>
        <p:spPr>
          <a:xfrm>
            <a:off x="1095800" y="1504793"/>
            <a:ext cx="468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word prediction problem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30D169-260F-6607-4080-A1058131019C}"/>
              </a:ext>
            </a:extLst>
          </p:cNvPr>
          <p:cNvSpPr/>
          <p:nvPr/>
        </p:nvSpPr>
        <p:spPr>
          <a:xfrm>
            <a:off x="2137385" y="237654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Chicago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19790-FD86-76F9-594D-8FC6A285340A}"/>
              </a:ext>
            </a:extLst>
          </p:cNvPr>
          <p:cNvSpPr/>
          <p:nvPr/>
        </p:nvSpPr>
        <p:spPr>
          <a:xfrm>
            <a:off x="3436570" y="237654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FF76B3-34BF-08AC-B334-BBDE6410CAD1}"/>
              </a:ext>
            </a:extLst>
          </p:cNvPr>
          <p:cNvSpPr/>
          <p:nvPr/>
        </p:nvSpPr>
        <p:spPr>
          <a:xfrm>
            <a:off x="4735755" y="2367672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E72F7-E5A1-5549-9572-D026904E4A36}"/>
              </a:ext>
            </a:extLst>
          </p:cNvPr>
          <p:cNvSpPr/>
          <p:nvPr/>
        </p:nvSpPr>
        <p:spPr>
          <a:xfrm>
            <a:off x="6034939" y="237654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AEC180-94E5-C606-EF6A-330411EA1CC8}"/>
              </a:ext>
            </a:extLst>
          </p:cNvPr>
          <p:cNvSpPr/>
          <p:nvPr/>
        </p:nvSpPr>
        <p:spPr>
          <a:xfrm>
            <a:off x="8340496" y="2376544"/>
            <a:ext cx="1188720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366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C6B8-4750-30AC-D20D-A0FA4E649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9170-3ED3-4358-F40D-C15E99FAD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Add-on: What is the Large Language Model?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7EBE2-2BC7-7E0F-45C7-D1C76C2B06DB}"/>
              </a:ext>
            </a:extLst>
          </p:cNvPr>
          <p:cNvSpPr txBox="1"/>
          <p:nvPr/>
        </p:nvSpPr>
        <p:spPr>
          <a:xfrm>
            <a:off x="9446661" y="3496860"/>
            <a:ext cx="647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Neural-network-based </a:t>
            </a:r>
            <a:b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5D0434-A2A2-3EA8-7EF3-47E499C04A95}"/>
              </a:ext>
            </a:extLst>
          </p:cNvPr>
          <p:cNvSpPr/>
          <p:nvPr/>
        </p:nvSpPr>
        <p:spPr>
          <a:xfrm>
            <a:off x="1707399" y="237654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Chicago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E745D3-ACEA-ABD8-398E-889B38259C5C}"/>
              </a:ext>
            </a:extLst>
          </p:cNvPr>
          <p:cNvSpPr/>
          <p:nvPr/>
        </p:nvSpPr>
        <p:spPr>
          <a:xfrm>
            <a:off x="3006584" y="237654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D32714-93D5-4FD6-6F8E-455420102709}"/>
              </a:ext>
            </a:extLst>
          </p:cNvPr>
          <p:cNvSpPr/>
          <p:nvPr/>
        </p:nvSpPr>
        <p:spPr>
          <a:xfrm>
            <a:off x="4305769" y="2367672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97E83-3A90-14DA-3628-8E1B7363B986}"/>
              </a:ext>
            </a:extLst>
          </p:cNvPr>
          <p:cNvSpPr/>
          <p:nvPr/>
        </p:nvSpPr>
        <p:spPr>
          <a:xfrm>
            <a:off x="5604953" y="237654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C19F4C-DF40-1F33-6CDB-D080342F4244}"/>
              </a:ext>
            </a:extLst>
          </p:cNvPr>
          <p:cNvSpPr/>
          <p:nvPr/>
        </p:nvSpPr>
        <p:spPr>
          <a:xfrm>
            <a:off x="2920010" y="3246120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AF8231-1B17-65CC-320E-0C479EC753C2}"/>
              </a:ext>
            </a:extLst>
          </p:cNvPr>
          <p:cNvSpPr/>
          <p:nvPr/>
        </p:nvSpPr>
        <p:spPr>
          <a:xfrm>
            <a:off x="3776837" y="3246120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B14CB1-1306-DC2B-D450-A8463F55B1D5}"/>
              </a:ext>
            </a:extLst>
          </p:cNvPr>
          <p:cNvSpPr/>
          <p:nvPr/>
        </p:nvSpPr>
        <p:spPr>
          <a:xfrm>
            <a:off x="4633664" y="3246120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7286F3-D4F3-886C-57D9-218D254DE81B}"/>
              </a:ext>
            </a:extLst>
          </p:cNvPr>
          <p:cNvCxnSpPr>
            <a:stCxn id="16" idx="2"/>
            <a:endCxn id="5" idx="1"/>
          </p:cNvCxnSpPr>
          <p:nvPr/>
        </p:nvCxnSpPr>
        <p:spPr>
          <a:xfrm>
            <a:off x="2267680" y="2666577"/>
            <a:ext cx="679112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3B0D0C-56F9-D331-4992-C30DEDA11738}"/>
              </a:ext>
            </a:extLst>
          </p:cNvPr>
          <p:cNvCxnSpPr>
            <a:stCxn id="16" idx="2"/>
            <a:endCxn id="6" idx="1"/>
          </p:cNvCxnSpPr>
          <p:nvPr/>
        </p:nvCxnSpPr>
        <p:spPr>
          <a:xfrm>
            <a:off x="2267680" y="2666577"/>
            <a:ext cx="1535939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E22F9B-CAE9-4E83-EAC1-C4D02170A587}"/>
              </a:ext>
            </a:extLst>
          </p:cNvPr>
          <p:cNvCxnSpPr>
            <a:cxnSpLocks/>
            <a:stCxn id="16" idx="2"/>
            <a:endCxn id="7" idx="1"/>
          </p:cNvCxnSpPr>
          <p:nvPr/>
        </p:nvCxnSpPr>
        <p:spPr>
          <a:xfrm>
            <a:off x="2267680" y="2666577"/>
            <a:ext cx="2392766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E8D161-58F7-9E06-EBC4-5671858086B5}"/>
              </a:ext>
            </a:extLst>
          </p:cNvPr>
          <p:cNvCxnSpPr>
            <a:stCxn id="18" idx="2"/>
            <a:endCxn id="5" idx="0"/>
          </p:cNvCxnSpPr>
          <p:nvPr/>
        </p:nvCxnSpPr>
        <p:spPr>
          <a:xfrm flipH="1">
            <a:off x="3011450" y="2666577"/>
            <a:ext cx="555415" cy="57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5B1E41-1B29-8884-B4DB-E2AD2C94C2A4}"/>
              </a:ext>
            </a:extLst>
          </p:cNvPr>
          <p:cNvCxnSpPr>
            <a:stCxn id="18" idx="2"/>
            <a:endCxn id="6" idx="0"/>
          </p:cNvCxnSpPr>
          <p:nvPr/>
        </p:nvCxnSpPr>
        <p:spPr>
          <a:xfrm>
            <a:off x="3566865" y="2666577"/>
            <a:ext cx="301412" cy="57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37C9FD-9919-F61B-A7FB-D86CF1939ACF}"/>
              </a:ext>
            </a:extLst>
          </p:cNvPr>
          <p:cNvCxnSpPr>
            <a:stCxn id="18" idx="2"/>
            <a:endCxn id="7" idx="1"/>
          </p:cNvCxnSpPr>
          <p:nvPr/>
        </p:nvCxnSpPr>
        <p:spPr>
          <a:xfrm>
            <a:off x="3566865" y="2666577"/>
            <a:ext cx="1093581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DB0578-EF58-4628-AA4D-38A765E0F986}"/>
              </a:ext>
            </a:extLst>
          </p:cNvPr>
          <p:cNvCxnSpPr>
            <a:cxnSpLocks/>
            <a:stCxn id="19" idx="2"/>
            <a:endCxn id="5" idx="0"/>
          </p:cNvCxnSpPr>
          <p:nvPr/>
        </p:nvCxnSpPr>
        <p:spPr>
          <a:xfrm flipH="1">
            <a:off x="3011450" y="2657705"/>
            <a:ext cx="1854600" cy="58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44B22EE-45C3-303B-21FB-1BEAFE59469E}"/>
              </a:ext>
            </a:extLst>
          </p:cNvPr>
          <p:cNvCxnSpPr>
            <a:stCxn id="19" idx="2"/>
            <a:endCxn id="6" idx="0"/>
          </p:cNvCxnSpPr>
          <p:nvPr/>
        </p:nvCxnSpPr>
        <p:spPr>
          <a:xfrm flipH="1">
            <a:off x="3868277" y="2657705"/>
            <a:ext cx="997773" cy="58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F09827-0F8B-82C7-B914-5E536F4605A0}"/>
              </a:ext>
            </a:extLst>
          </p:cNvPr>
          <p:cNvCxnSpPr>
            <a:stCxn id="19" idx="2"/>
            <a:endCxn id="7" idx="0"/>
          </p:cNvCxnSpPr>
          <p:nvPr/>
        </p:nvCxnSpPr>
        <p:spPr>
          <a:xfrm flipH="1">
            <a:off x="4725104" y="2657705"/>
            <a:ext cx="140946" cy="58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1A9BE5-C5F6-0DED-4128-E357AD778B18}"/>
              </a:ext>
            </a:extLst>
          </p:cNvPr>
          <p:cNvCxnSpPr>
            <a:stCxn id="20" idx="2"/>
            <a:endCxn id="5" idx="0"/>
          </p:cNvCxnSpPr>
          <p:nvPr/>
        </p:nvCxnSpPr>
        <p:spPr>
          <a:xfrm flipH="1">
            <a:off x="3011450" y="2666577"/>
            <a:ext cx="3153784" cy="57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854F3E-F926-4607-E34B-6DC4B6C26ED1}"/>
              </a:ext>
            </a:extLst>
          </p:cNvPr>
          <p:cNvCxnSpPr>
            <a:stCxn id="20" idx="2"/>
            <a:endCxn id="6" idx="7"/>
          </p:cNvCxnSpPr>
          <p:nvPr/>
        </p:nvCxnSpPr>
        <p:spPr>
          <a:xfrm flipH="1">
            <a:off x="3932935" y="2666577"/>
            <a:ext cx="2232299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AD5257-E958-D165-EBB0-8840454A0C65}"/>
              </a:ext>
            </a:extLst>
          </p:cNvPr>
          <p:cNvCxnSpPr>
            <a:stCxn id="20" idx="2"/>
            <a:endCxn id="7" idx="0"/>
          </p:cNvCxnSpPr>
          <p:nvPr/>
        </p:nvCxnSpPr>
        <p:spPr>
          <a:xfrm flipH="1">
            <a:off x="4725104" y="2666577"/>
            <a:ext cx="1440130" cy="57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8B38F49A-CCCB-F043-13B9-B4A7582E4A50}"/>
              </a:ext>
            </a:extLst>
          </p:cNvPr>
          <p:cNvSpPr/>
          <p:nvPr/>
        </p:nvSpPr>
        <p:spPr>
          <a:xfrm>
            <a:off x="2920010" y="3793244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9E4544C-C1BD-8C0E-D7D6-B06AA1946779}"/>
              </a:ext>
            </a:extLst>
          </p:cNvPr>
          <p:cNvSpPr/>
          <p:nvPr/>
        </p:nvSpPr>
        <p:spPr>
          <a:xfrm>
            <a:off x="3776837" y="3793244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319130A-B271-631E-7E56-381300DC31DD}"/>
              </a:ext>
            </a:extLst>
          </p:cNvPr>
          <p:cNvSpPr/>
          <p:nvPr/>
        </p:nvSpPr>
        <p:spPr>
          <a:xfrm>
            <a:off x="4633664" y="3793244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B47597-DF88-40A9-567E-C7A333C6CDDC}"/>
              </a:ext>
            </a:extLst>
          </p:cNvPr>
          <p:cNvCxnSpPr>
            <a:stCxn id="5" idx="4"/>
            <a:endCxn id="65" idx="0"/>
          </p:cNvCxnSpPr>
          <p:nvPr/>
        </p:nvCxnSpPr>
        <p:spPr>
          <a:xfrm>
            <a:off x="3011450" y="3429000"/>
            <a:ext cx="0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B16BA3-032F-6584-725A-9648CB465EEB}"/>
              </a:ext>
            </a:extLst>
          </p:cNvPr>
          <p:cNvCxnSpPr>
            <a:stCxn id="6" idx="4"/>
            <a:endCxn id="66" idx="7"/>
          </p:cNvCxnSpPr>
          <p:nvPr/>
        </p:nvCxnSpPr>
        <p:spPr>
          <a:xfrm>
            <a:off x="3868277" y="3429000"/>
            <a:ext cx="0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FA9D2F2-5EF1-5ACE-BF20-66E7854CB040}"/>
              </a:ext>
            </a:extLst>
          </p:cNvPr>
          <p:cNvCxnSpPr>
            <a:cxnSpLocks/>
            <a:stCxn id="7" idx="4"/>
            <a:endCxn id="67" idx="0"/>
          </p:cNvCxnSpPr>
          <p:nvPr/>
        </p:nvCxnSpPr>
        <p:spPr>
          <a:xfrm>
            <a:off x="4725104" y="3429000"/>
            <a:ext cx="0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E00F9BF-20B4-E23C-0297-6F668CD8FF9B}"/>
              </a:ext>
            </a:extLst>
          </p:cNvPr>
          <p:cNvCxnSpPr>
            <a:stCxn id="5" idx="4"/>
            <a:endCxn id="66" idx="0"/>
          </p:cNvCxnSpPr>
          <p:nvPr/>
        </p:nvCxnSpPr>
        <p:spPr>
          <a:xfrm>
            <a:off x="3011450" y="3429000"/>
            <a:ext cx="856827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F4D74B-48D6-31FC-B11C-76982F242DD1}"/>
              </a:ext>
            </a:extLst>
          </p:cNvPr>
          <p:cNvCxnSpPr>
            <a:stCxn id="5" idx="5"/>
            <a:endCxn id="67" idx="0"/>
          </p:cNvCxnSpPr>
          <p:nvPr/>
        </p:nvCxnSpPr>
        <p:spPr>
          <a:xfrm>
            <a:off x="3076108" y="3402218"/>
            <a:ext cx="1648996" cy="39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2C52FE5-A019-6465-FCF2-FC71A8BB7B27}"/>
              </a:ext>
            </a:extLst>
          </p:cNvPr>
          <p:cNvCxnSpPr>
            <a:stCxn id="6" idx="4"/>
            <a:endCxn id="65" idx="0"/>
          </p:cNvCxnSpPr>
          <p:nvPr/>
        </p:nvCxnSpPr>
        <p:spPr>
          <a:xfrm flipH="1">
            <a:off x="3011450" y="3429000"/>
            <a:ext cx="856827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D596F6F-B8F1-B792-B52E-D44EEEAD75AC}"/>
              </a:ext>
            </a:extLst>
          </p:cNvPr>
          <p:cNvCxnSpPr>
            <a:stCxn id="6" idx="4"/>
            <a:endCxn id="67" idx="0"/>
          </p:cNvCxnSpPr>
          <p:nvPr/>
        </p:nvCxnSpPr>
        <p:spPr>
          <a:xfrm>
            <a:off x="3868277" y="3429000"/>
            <a:ext cx="856827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822D16-4FEE-4BB2-C802-1CF056ACAB8C}"/>
              </a:ext>
            </a:extLst>
          </p:cNvPr>
          <p:cNvCxnSpPr>
            <a:cxnSpLocks/>
            <a:stCxn id="7" idx="4"/>
            <a:endCxn id="65" idx="7"/>
          </p:cNvCxnSpPr>
          <p:nvPr/>
        </p:nvCxnSpPr>
        <p:spPr>
          <a:xfrm flipH="1">
            <a:off x="3076108" y="3429000"/>
            <a:ext cx="1648996" cy="39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D384CAE-30C2-592B-8A30-F6EBE3940173}"/>
              </a:ext>
            </a:extLst>
          </p:cNvPr>
          <p:cNvCxnSpPr>
            <a:stCxn id="7" idx="4"/>
            <a:endCxn id="66" idx="0"/>
          </p:cNvCxnSpPr>
          <p:nvPr/>
        </p:nvCxnSpPr>
        <p:spPr>
          <a:xfrm flipH="1">
            <a:off x="3868277" y="3429000"/>
            <a:ext cx="856827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DC42AE2-CD8C-D0A5-A1AC-82FA4E5B94E0}"/>
              </a:ext>
            </a:extLst>
          </p:cNvPr>
          <p:cNvSpPr/>
          <p:nvPr/>
        </p:nvSpPr>
        <p:spPr>
          <a:xfrm>
            <a:off x="817934" y="484219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Alabama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8DCD67B-B57A-3988-509F-C14E735C1CD5}"/>
              </a:ext>
            </a:extLst>
          </p:cNvPr>
          <p:cNvSpPr/>
          <p:nvPr/>
        </p:nvSpPr>
        <p:spPr>
          <a:xfrm>
            <a:off x="2152426" y="4842193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Alaska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F1956A8-7D07-E9D7-DD8C-0392F9362CC1}"/>
              </a:ext>
            </a:extLst>
          </p:cNvPr>
          <p:cNvSpPr txBox="1"/>
          <p:nvPr/>
        </p:nvSpPr>
        <p:spPr>
          <a:xfrm>
            <a:off x="3455867" y="4670561"/>
            <a:ext cx="70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0A7CB64-6363-4F6F-8FB8-2824514CE5F1}"/>
              </a:ext>
            </a:extLst>
          </p:cNvPr>
          <p:cNvSpPr/>
          <p:nvPr/>
        </p:nvSpPr>
        <p:spPr>
          <a:xfrm>
            <a:off x="4008288" y="4842192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Illinois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6483BA5-37AA-1F9B-084D-CC4870E50F3A}"/>
              </a:ext>
            </a:extLst>
          </p:cNvPr>
          <p:cNvSpPr txBox="1"/>
          <p:nvPr/>
        </p:nvSpPr>
        <p:spPr>
          <a:xfrm>
            <a:off x="5245358" y="4670560"/>
            <a:ext cx="70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BE6E54E-75F5-A6EB-B968-8DAC172BB8D7}"/>
              </a:ext>
            </a:extLst>
          </p:cNvPr>
          <p:cNvSpPr/>
          <p:nvPr/>
        </p:nvSpPr>
        <p:spPr>
          <a:xfrm>
            <a:off x="5760336" y="4842192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Wyoming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5B569C3-4145-9F62-FD34-A8337CA23270}"/>
              </a:ext>
            </a:extLst>
          </p:cNvPr>
          <p:cNvSpPr txBox="1"/>
          <p:nvPr/>
        </p:nvSpPr>
        <p:spPr>
          <a:xfrm>
            <a:off x="1088116" y="4485894"/>
            <a:ext cx="61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.002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9512DC2-2E3D-62F1-50FC-1444F9EEFF14}"/>
              </a:ext>
            </a:extLst>
          </p:cNvPr>
          <p:cNvSpPr txBox="1"/>
          <p:nvPr/>
        </p:nvSpPr>
        <p:spPr>
          <a:xfrm>
            <a:off x="2355311" y="4452985"/>
            <a:ext cx="61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.001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66577EE-7F57-44D5-447C-6E69B9325EC3}"/>
              </a:ext>
            </a:extLst>
          </p:cNvPr>
          <p:cNvSpPr txBox="1"/>
          <p:nvPr/>
        </p:nvSpPr>
        <p:spPr>
          <a:xfrm>
            <a:off x="5946087" y="4431336"/>
            <a:ext cx="61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.002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116B5C7-1B7D-E316-FA02-7AF09B0505CB}"/>
              </a:ext>
            </a:extLst>
          </p:cNvPr>
          <p:cNvSpPr txBox="1"/>
          <p:nvPr/>
        </p:nvSpPr>
        <p:spPr>
          <a:xfrm>
            <a:off x="4213264" y="4452985"/>
            <a:ext cx="61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.900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0EFE376-54A5-2648-5339-BC6B45F67CC9}"/>
              </a:ext>
            </a:extLst>
          </p:cNvPr>
          <p:cNvSpPr txBox="1"/>
          <p:nvPr/>
        </p:nvSpPr>
        <p:spPr>
          <a:xfrm>
            <a:off x="6904136" y="447256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Output: Probabilities </a:t>
            </a:r>
            <a:b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vocabulary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7BB1CDA-D942-0DF6-19C4-8BE07D88CB6E}"/>
              </a:ext>
            </a:extLst>
          </p:cNvPr>
          <p:cNvCxnSpPr>
            <a:cxnSpLocks/>
            <a:stCxn id="65" idx="4"/>
          </p:cNvCxnSpPr>
          <p:nvPr/>
        </p:nvCxnSpPr>
        <p:spPr>
          <a:xfrm flipH="1">
            <a:off x="1704758" y="3976124"/>
            <a:ext cx="1306692" cy="5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D562CB9-E547-37C1-A815-B94E6AEACA89}"/>
              </a:ext>
            </a:extLst>
          </p:cNvPr>
          <p:cNvCxnSpPr>
            <a:cxnSpLocks/>
            <a:stCxn id="65" idx="4"/>
          </p:cNvCxnSpPr>
          <p:nvPr/>
        </p:nvCxnSpPr>
        <p:spPr>
          <a:xfrm flipH="1">
            <a:off x="2971953" y="3976124"/>
            <a:ext cx="39497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4AD0311-1606-91A4-F7FF-19424C93A9D7}"/>
              </a:ext>
            </a:extLst>
          </p:cNvPr>
          <p:cNvCxnSpPr>
            <a:cxnSpLocks/>
            <a:stCxn id="65" idx="4"/>
            <a:endCxn id="114" idx="0"/>
          </p:cNvCxnSpPr>
          <p:nvPr/>
        </p:nvCxnSpPr>
        <p:spPr>
          <a:xfrm>
            <a:off x="3011450" y="3976124"/>
            <a:ext cx="1507438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DD515B2-71CC-1D9C-1B56-33DF36C63633}"/>
              </a:ext>
            </a:extLst>
          </p:cNvPr>
          <p:cNvCxnSpPr>
            <a:cxnSpLocks/>
            <a:stCxn id="65" idx="4"/>
            <a:endCxn id="113" idx="0"/>
          </p:cNvCxnSpPr>
          <p:nvPr/>
        </p:nvCxnSpPr>
        <p:spPr>
          <a:xfrm>
            <a:off x="3011450" y="3976124"/>
            <a:ext cx="3240261" cy="45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81CFCC2-5C8A-04B7-AAB0-3E7183D83D8F}"/>
              </a:ext>
            </a:extLst>
          </p:cNvPr>
          <p:cNvCxnSpPr>
            <a:cxnSpLocks/>
            <a:stCxn id="66" idx="4"/>
          </p:cNvCxnSpPr>
          <p:nvPr/>
        </p:nvCxnSpPr>
        <p:spPr>
          <a:xfrm flipH="1">
            <a:off x="1704758" y="3976124"/>
            <a:ext cx="2163519" cy="5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A69ED8C-AB6F-736A-D7C0-522FCCAC6EEE}"/>
              </a:ext>
            </a:extLst>
          </p:cNvPr>
          <p:cNvCxnSpPr>
            <a:cxnSpLocks/>
            <a:stCxn id="66" idx="4"/>
          </p:cNvCxnSpPr>
          <p:nvPr/>
        </p:nvCxnSpPr>
        <p:spPr>
          <a:xfrm flipH="1">
            <a:off x="2971953" y="3976124"/>
            <a:ext cx="896324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7AFBC43-321D-9E4D-D4E1-2C1FE8CAA43C}"/>
              </a:ext>
            </a:extLst>
          </p:cNvPr>
          <p:cNvCxnSpPr>
            <a:cxnSpLocks/>
            <a:stCxn id="66" idx="4"/>
            <a:endCxn id="114" idx="0"/>
          </p:cNvCxnSpPr>
          <p:nvPr/>
        </p:nvCxnSpPr>
        <p:spPr>
          <a:xfrm>
            <a:off x="3868277" y="3976124"/>
            <a:ext cx="650611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8F8A786-E6FA-0BA9-345F-0B7C6758584F}"/>
              </a:ext>
            </a:extLst>
          </p:cNvPr>
          <p:cNvCxnSpPr>
            <a:cxnSpLocks/>
            <a:stCxn id="66" idx="4"/>
            <a:endCxn id="113" idx="0"/>
          </p:cNvCxnSpPr>
          <p:nvPr/>
        </p:nvCxnSpPr>
        <p:spPr>
          <a:xfrm>
            <a:off x="3868277" y="3976124"/>
            <a:ext cx="2383434" cy="45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88964A6-B538-7B55-D937-392B2D54F1F9}"/>
              </a:ext>
            </a:extLst>
          </p:cNvPr>
          <p:cNvCxnSpPr>
            <a:cxnSpLocks/>
            <a:stCxn id="67" idx="4"/>
          </p:cNvCxnSpPr>
          <p:nvPr/>
        </p:nvCxnSpPr>
        <p:spPr>
          <a:xfrm flipH="1">
            <a:off x="1704758" y="3976124"/>
            <a:ext cx="3020346" cy="5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6915FF1-BA28-E593-4163-EE48AE4C6FDC}"/>
              </a:ext>
            </a:extLst>
          </p:cNvPr>
          <p:cNvCxnSpPr>
            <a:cxnSpLocks/>
            <a:stCxn id="67" idx="4"/>
          </p:cNvCxnSpPr>
          <p:nvPr/>
        </p:nvCxnSpPr>
        <p:spPr>
          <a:xfrm flipH="1">
            <a:off x="2971953" y="3976124"/>
            <a:ext cx="1753151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870D4F1-0858-1E72-BB91-B18F826276AC}"/>
              </a:ext>
            </a:extLst>
          </p:cNvPr>
          <p:cNvCxnSpPr>
            <a:cxnSpLocks/>
            <a:stCxn id="67" idx="4"/>
            <a:endCxn id="114" idx="0"/>
          </p:cNvCxnSpPr>
          <p:nvPr/>
        </p:nvCxnSpPr>
        <p:spPr>
          <a:xfrm flipH="1">
            <a:off x="4518888" y="3976124"/>
            <a:ext cx="206216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F266081-7079-B910-4C40-CCDB1CA1C80C}"/>
              </a:ext>
            </a:extLst>
          </p:cNvPr>
          <p:cNvCxnSpPr>
            <a:stCxn id="67" idx="4"/>
            <a:endCxn id="113" idx="0"/>
          </p:cNvCxnSpPr>
          <p:nvPr/>
        </p:nvCxnSpPr>
        <p:spPr>
          <a:xfrm>
            <a:off x="4725104" y="3976124"/>
            <a:ext cx="1526607" cy="45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6AFD215-A537-64FD-5D5C-F1EC99FB34CC}"/>
              </a:ext>
            </a:extLst>
          </p:cNvPr>
          <p:cNvCxnSpPr>
            <a:cxnSpLocks/>
          </p:cNvCxnSpPr>
          <p:nvPr/>
        </p:nvCxnSpPr>
        <p:spPr>
          <a:xfrm rot="5400000">
            <a:off x="4357104" y="5364538"/>
            <a:ext cx="27432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ight Brace 161">
            <a:extLst>
              <a:ext uri="{FF2B5EF4-FFF2-40B4-BE49-F238E27FC236}">
                <a16:creationId xmlns:a16="http://schemas.microsoft.com/office/drawing/2014/main" id="{1E1E4D64-0F89-A9F0-21E4-486FCB161FC8}"/>
              </a:ext>
            </a:extLst>
          </p:cNvPr>
          <p:cNvSpPr/>
          <p:nvPr/>
        </p:nvSpPr>
        <p:spPr>
          <a:xfrm>
            <a:off x="8711921" y="2394609"/>
            <a:ext cx="853124" cy="285083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F29D0E0-4083-243C-6661-911BDD6C1329}"/>
              </a:ext>
            </a:extLst>
          </p:cNvPr>
          <p:cNvSpPr txBox="1"/>
          <p:nvPr/>
        </p:nvSpPr>
        <p:spPr>
          <a:xfrm>
            <a:off x="1495652" y="55127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Pick this as the next word</a:t>
            </a:r>
          </a:p>
        </p:txBody>
      </p:sp>
    </p:spTree>
    <p:extLst>
      <p:ext uri="{BB962C8B-B14F-4D97-AF65-F5344CB8AC3E}">
        <p14:creationId xmlns:p14="http://schemas.microsoft.com/office/powerpoint/2010/main" val="411885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6E8A-8FBB-5A81-00BA-940281D9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81CB-F83E-D9E3-CC66-C94CA8A1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Add-on: What is the Large Language Model?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E1932-B64D-D8F9-5325-7B09B9AD6B93}"/>
              </a:ext>
            </a:extLst>
          </p:cNvPr>
          <p:cNvSpPr txBox="1"/>
          <p:nvPr/>
        </p:nvSpPr>
        <p:spPr>
          <a:xfrm>
            <a:off x="9446661" y="3496860"/>
            <a:ext cx="647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Neural-network-based </a:t>
            </a:r>
            <a:b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5C1854-0C17-910F-E4A5-91A9AB15E43B}"/>
              </a:ext>
            </a:extLst>
          </p:cNvPr>
          <p:cNvSpPr/>
          <p:nvPr/>
        </p:nvSpPr>
        <p:spPr>
          <a:xfrm>
            <a:off x="1707399" y="237654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Chicago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72A16E-5F00-5F26-172F-1D9703268E21}"/>
              </a:ext>
            </a:extLst>
          </p:cNvPr>
          <p:cNvSpPr/>
          <p:nvPr/>
        </p:nvSpPr>
        <p:spPr>
          <a:xfrm>
            <a:off x="3006584" y="237654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18CEF7-8C6D-8484-F1BF-DBDF302AC8E5}"/>
              </a:ext>
            </a:extLst>
          </p:cNvPr>
          <p:cNvSpPr/>
          <p:nvPr/>
        </p:nvSpPr>
        <p:spPr>
          <a:xfrm>
            <a:off x="4305769" y="2367672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CBE923-C359-D62F-7EC7-579CE0A3CBDE}"/>
              </a:ext>
            </a:extLst>
          </p:cNvPr>
          <p:cNvSpPr/>
          <p:nvPr/>
        </p:nvSpPr>
        <p:spPr>
          <a:xfrm>
            <a:off x="5604953" y="237654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EC95BA-6752-813F-C803-D93293AFE7D1}"/>
              </a:ext>
            </a:extLst>
          </p:cNvPr>
          <p:cNvSpPr/>
          <p:nvPr/>
        </p:nvSpPr>
        <p:spPr>
          <a:xfrm>
            <a:off x="2920010" y="3246120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1B6604-D5DD-4D7E-1198-51F4400159B6}"/>
              </a:ext>
            </a:extLst>
          </p:cNvPr>
          <p:cNvSpPr/>
          <p:nvPr/>
        </p:nvSpPr>
        <p:spPr>
          <a:xfrm>
            <a:off x="3776837" y="3246120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BEC660-D387-A6BC-685F-352FA40F0810}"/>
              </a:ext>
            </a:extLst>
          </p:cNvPr>
          <p:cNvSpPr/>
          <p:nvPr/>
        </p:nvSpPr>
        <p:spPr>
          <a:xfrm>
            <a:off x="4633664" y="3246120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C0E754-C94A-C764-602F-15489D6B2A36}"/>
              </a:ext>
            </a:extLst>
          </p:cNvPr>
          <p:cNvCxnSpPr>
            <a:stCxn id="16" idx="2"/>
            <a:endCxn id="5" idx="1"/>
          </p:cNvCxnSpPr>
          <p:nvPr/>
        </p:nvCxnSpPr>
        <p:spPr>
          <a:xfrm>
            <a:off x="2267680" y="2666577"/>
            <a:ext cx="679112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98479F-EA45-2474-3B56-3BFBADF9951E}"/>
              </a:ext>
            </a:extLst>
          </p:cNvPr>
          <p:cNvCxnSpPr>
            <a:stCxn id="16" idx="2"/>
            <a:endCxn id="6" idx="1"/>
          </p:cNvCxnSpPr>
          <p:nvPr/>
        </p:nvCxnSpPr>
        <p:spPr>
          <a:xfrm>
            <a:off x="2267680" y="2666577"/>
            <a:ext cx="1535939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14C594-7808-DE07-8D5E-0D4B8C31F49E}"/>
              </a:ext>
            </a:extLst>
          </p:cNvPr>
          <p:cNvCxnSpPr>
            <a:cxnSpLocks/>
            <a:stCxn id="16" idx="2"/>
            <a:endCxn id="7" idx="1"/>
          </p:cNvCxnSpPr>
          <p:nvPr/>
        </p:nvCxnSpPr>
        <p:spPr>
          <a:xfrm>
            <a:off x="2267680" y="2666577"/>
            <a:ext cx="2392766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BACF1F-5A8E-330D-429B-7A46F8CA116A}"/>
              </a:ext>
            </a:extLst>
          </p:cNvPr>
          <p:cNvCxnSpPr>
            <a:stCxn id="18" idx="2"/>
            <a:endCxn id="5" idx="0"/>
          </p:cNvCxnSpPr>
          <p:nvPr/>
        </p:nvCxnSpPr>
        <p:spPr>
          <a:xfrm flipH="1">
            <a:off x="3011450" y="2666577"/>
            <a:ext cx="555415" cy="57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E14F72-C877-946F-1329-08C7C69C06CA}"/>
              </a:ext>
            </a:extLst>
          </p:cNvPr>
          <p:cNvCxnSpPr>
            <a:stCxn id="18" idx="2"/>
            <a:endCxn id="6" idx="0"/>
          </p:cNvCxnSpPr>
          <p:nvPr/>
        </p:nvCxnSpPr>
        <p:spPr>
          <a:xfrm>
            <a:off x="3566865" y="2666577"/>
            <a:ext cx="301412" cy="57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2E6E0D-B98A-7C0D-1DA2-15E452AA804C}"/>
              </a:ext>
            </a:extLst>
          </p:cNvPr>
          <p:cNvCxnSpPr>
            <a:stCxn id="18" idx="2"/>
            <a:endCxn id="7" idx="1"/>
          </p:cNvCxnSpPr>
          <p:nvPr/>
        </p:nvCxnSpPr>
        <p:spPr>
          <a:xfrm>
            <a:off x="3566865" y="2666577"/>
            <a:ext cx="1093581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443A9F-E9A8-3C40-A56C-30F54B0772CF}"/>
              </a:ext>
            </a:extLst>
          </p:cNvPr>
          <p:cNvCxnSpPr>
            <a:cxnSpLocks/>
            <a:stCxn id="19" idx="2"/>
            <a:endCxn id="5" idx="0"/>
          </p:cNvCxnSpPr>
          <p:nvPr/>
        </p:nvCxnSpPr>
        <p:spPr>
          <a:xfrm flipH="1">
            <a:off x="3011450" y="2657705"/>
            <a:ext cx="1854600" cy="58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5A920D-6C3E-37D7-34DB-EABAF9945C86}"/>
              </a:ext>
            </a:extLst>
          </p:cNvPr>
          <p:cNvCxnSpPr>
            <a:stCxn id="19" idx="2"/>
            <a:endCxn id="6" idx="0"/>
          </p:cNvCxnSpPr>
          <p:nvPr/>
        </p:nvCxnSpPr>
        <p:spPr>
          <a:xfrm flipH="1">
            <a:off x="3868277" y="2657705"/>
            <a:ext cx="997773" cy="58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3F3213-B3B0-BF18-BBCB-C766806DF1E5}"/>
              </a:ext>
            </a:extLst>
          </p:cNvPr>
          <p:cNvCxnSpPr>
            <a:stCxn id="19" idx="2"/>
            <a:endCxn id="7" idx="0"/>
          </p:cNvCxnSpPr>
          <p:nvPr/>
        </p:nvCxnSpPr>
        <p:spPr>
          <a:xfrm flipH="1">
            <a:off x="4725104" y="2657705"/>
            <a:ext cx="140946" cy="58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B6B93D7-EC25-ED9D-6A6B-D464A9F770BB}"/>
              </a:ext>
            </a:extLst>
          </p:cNvPr>
          <p:cNvCxnSpPr>
            <a:stCxn id="20" idx="2"/>
            <a:endCxn id="5" idx="0"/>
          </p:cNvCxnSpPr>
          <p:nvPr/>
        </p:nvCxnSpPr>
        <p:spPr>
          <a:xfrm flipH="1">
            <a:off x="3011450" y="2666577"/>
            <a:ext cx="3153784" cy="57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01E533-B540-BA93-A523-0C7A4C41F927}"/>
              </a:ext>
            </a:extLst>
          </p:cNvPr>
          <p:cNvCxnSpPr>
            <a:stCxn id="20" idx="2"/>
            <a:endCxn id="6" idx="7"/>
          </p:cNvCxnSpPr>
          <p:nvPr/>
        </p:nvCxnSpPr>
        <p:spPr>
          <a:xfrm flipH="1">
            <a:off x="3932935" y="2666577"/>
            <a:ext cx="2232299" cy="6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389F2A-38FB-790D-5EF3-F22383B32383}"/>
              </a:ext>
            </a:extLst>
          </p:cNvPr>
          <p:cNvCxnSpPr>
            <a:stCxn id="20" idx="2"/>
            <a:endCxn id="7" idx="0"/>
          </p:cNvCxnSpPr>
          <p:nvPr/>
        </p:nvCxnSpPr>
        <p:spPr>
          <a:xfrm flipH="1">
            <a:off x="4725104" y="2666577"/>
            <a:ext cx="1440130" cy="57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0E6E716-46A2-D8CC-19B8-E4E2E3A4417C}"/>
              </a:ext>
            </a:extLst>
          </p:cNvPr>
          <p:cNvSpPr/>
          <p:nvPr/>
        </p:nvSpPr>
        <p:spPr>
          <a:xfrm>
            <a:off x="2920010" y="3793244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BAEAE6-26A2-A7D2-CC26-A0C7E96D4207}"/>
              </a:ext>
            </a:extLst>
          </p:cNvPr>
          <p:cNvSpPr/>
          <p:nvPr/>
        </p:nvSpPr>
        <p:spPr>
          <a:xfrm>
            <a:off x="3776837" y="3793244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06E13DB-65BC-C2D4-62B5-CFB04236A668}"/>
              </a:ext>
            </a:extLst>
          </p:cNvPr>
          <p:cNvSpPr/>
          <p:nvPr/>
        </p:nvSpPr>
        <p:spPr>
          <a:xfrm>
            <a:off x="4633664" y="3793244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8881248-BEF9-9166-B047-FC73C18435CE}"/>
              </a:ext>
            </a:extLst>
          </p:cNvPr>
          <p:cNvCxnSpPr>
            <a:stCxn id="5" idx="4"/>
            <a:endCxn id="65" idx="0"/>
          </p:cNvCxnSpPr>
          <p:nvPr/>
        </p:nvCxnSpPr>
        <p:spPr>
          <a:xfrm>
            <a:off x="3011450" y="3429000"/>
            <a:ext cx="0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237E2E1-6D77-2B8B-7F15-01BDF322E787}"/>
              </a:ext>
            </a:extLst>
          </p:cNvPr>
          <p:cNvCxnSpPr>
            <a:stCxn id="6" idx="4"/>
            <a:endCxn id="66" idx="7"/>
          </p:cNvCxnSpPr>
          <p:nvPr/>
        </p:nvCxnSpPr>
        <p:spPr>
          <a:xfrm>
            <a:off x="3868277" y="3429000"/>
            <a:ext cx="0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55DC5EA-FF03-9394-4995-6E4082D475E0}"/>
              </a:ext>
            </a:extLst>
          </p:cNvPr>
          <p:cNvCxnSpPr>
            <a:cxnSpLocks/>
            <a:stCxn id="7" idx="4"/>
            <a:endCxn id="67" idx="0"/>
          </p:cNvCxnSpPr>
          <p:nvPr/>
        </p:nvCxnSpPr>
        <p:spPr>
          <a:xfrm>
            <a:off x="4725104" y="3429000"/>
            <a:ext cx="0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0B09C77-8D13-302E-C5C9-AFDA9F6F7A14}"/>
              </a:ext>
            </a:extLst>
          </p:cNvPr>
          <p:cNvCxnSpPr>
            <a:stCxn id="5" idx="4"/>
            <a:endCxn id="66" idx="0"/>
          </p:cNvCxnSpPr>
          <p:nvPr/>
        </p:nvCxnSpPr>
        <p:spPr>
          <a:xfrm>
            <a:off x="3011450" y="3429000"/>
            <a:ext cx="856827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7B0144B-2965-B72A-A85C-D45E12B123D6}"/>
              </a:ext>
            </a:extLst>
          </p:cNvPr>
          <p:cNvCxnSpPr>
            <a:stCxn id="5" idx="5"/>
            <a:endCxn id="67" idx="0"/>
          </p:cNvCxnSpPr>
          <p:nvPr/>
        </p:nvCxnSpPr>
        <p:spPr>
          <a:xfrm>
            <a:off x="3076108" y="3402218"/>
            <a:ext cx="1648996" cy="39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6DBEB-7283-3A57-28F5-499FC7CAF633}"/>
              </a:ext>
            </a:extLst>
          </p:cNvPr>
          <p:cNvCxnSpPr>
            <a:stCxn id="6" idx="4"/>
            <a:endCxn id="65" idx="0"/>
          </p:cNvCxnSpPr>
          <p:nvPr/>
        </p:nvCxnSpPr>
        <p:spPr>
          <a:xfrm flipH="1">
            <a:off x="3011450" y="3429000"/>
            <a:ext cx="856827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4BC0011-444F-3E73-4E5D-D67E19B320AD}"/>
              </a:ext>
            </a:extLst>
          </p:cNvPr>
          <p:cNvCxnSpPr>
            <a:stCxn id="6" idx="4"/>
            <a:endCxn id="67" idx="0"/>
          </p:cNvCxnSpPr>
          <p:nvPr/>
        </p:nvCxnSpPr>
        <p:spPr>
          <a:xfrm>
            <a:off x="3868277" y="3429000"/>
            <a:ext cx="856827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CB9AFA-A3EA-6E1F-96A7-8C4D0ECF241B}"/>
              </a:ext>
            </a:extLst>
          </p:cNvPr>
          <p:cNvCxnSpPr>
            <a:cxnSpLocks/>
            <a:stCxn id="7" idx="4"/>
            <a:endCxn id="65" idx="7"/>
          </p:cNvCxnSpPr>
          <p:nvPr/>
        </p:nvCxnSpPr>
        <p:spPr>
          <a:xfrm flipH="1">
            <a:off x="3076108" y="3429000"/>
            <a:ext cx="1648996" cy="39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8A4420C-D0BB-493F-BF4F-3A5417025F50}"/>
              </a:ext>
            </a:extLst>
          </p:cNvPr>
          <p:cNvCxnSpPr>
            <a:stCxn id="7" idx="4"/>
            <a:endCxn id="66" idx="0"/>
          </p:cNvCxnSpPr>
          <p:nvPr/>
        </p:nvCxnSpPr>
        <p:spPr>
          <a:xfrm flipH="1">
            <a:off x="3868277" y="3429000"/>
            <a:ext cx="856827" cy="36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91A6B0-E140-E933-0651-919F05CB2CB5}"/>
              </a:ext>
            </a:extLst>
          </p:cNvPr>
          <p:cNvSpPr/>
          <p:nvPr/>
        </p:nvSpPr>
        <p:spPr>
          <a:xfrm>
            <a:off x="817934" y="4842194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Alabama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A2F87FC-6B62-7CB8-C52E-4037ED3C6990}"/>
              </a:ext>
            </a:extLst>
          </p:cNvPr>
          <p:cNvSpPr/>
          <p:nvPr/>
        </p:nvSpPr>
        <p:spPr>
          <a:xfrm>
            <a:off x="2152426" y="4842193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Alaska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08697C6-592A-01D5-6689-33121E442355}"/>
              </a:ext>
            </a:extLst>
          </p:cNvPr>
          <p:cNvSpPr txBox="1"/>
          <p:nvPr/>
        </p:nvSpPr>
        <p:spPr>
          <a:xfrm>
            <a:off x="3455867" y="4670561"/>
            <a:ext cx="70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A44E51A-ABEA-7163-F29A-B442C49E04C0}"/>
              </a:ext>
            </a:extLst>
          </p:cNvPr>
          <p:cNvSpPr/>
          <p:nvPr/>
        </p:nvSpPr>
        <p:spPr>
          <a:xfrm>
            <a:off x="4008288" y="4842192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Illinois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C375D7E-ED9C-B878-16D1-EA2FF7D0130D}"/>
              </a:ext>
            </a:extLst>
          </p:cNvPr>
          <p:cNvSpPr txBox="1"/>
          <p:nvPr/>
        </p:nvSpPr>
        <p:spPr>
          <a:xfrm>
            <a:off x="5245358" y="4670560"/>
            <a:ext cx="70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279DF5-C55C-260E-2CE2-EEDE7438B384}"/>
              </a:ext>
            </a:extLst>
          </p:cNvPr>
          <p:cNvSpPr/>
          <p:nvPr/>
        </p:nvSpPr>
        <p:spPr>
          <a:xfrm>
            <a:off x="5760336" y="4842192"/>
            <a:ext cx="1120561" cy="290033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Wyoming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D8F21F1-CE41-DAA3-4511-022E4CE05E76}"/>
              </a:ext>
            </a:extLst>
          </p:cNvPr>
          <p:cNvSpPr txBox="1"/>
          <p:nvPr/>
        </p:nvSpPr>
        <p:spPr>
          <a:xfrm>
            <a:off x="1088116" y="4485894"/>
            <a:ext cx="61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.002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C828752-0362-E7AD-AC54-539DE668E39B}"/>
              </a:ext>
            </a:extLst>
          </p:cNvPr>
          <p:cNvSpPr txBox="1"/>
          <p:nvPr/>
        </p:nvSpPr>
        <p:spPr>
          <a:xfrm>
            <a:off x="2355311" y="4452985"/>
            <a:ext cx="61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.001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8627887-D813-7535-CB1D-5CCB9559587A}"/>
              </a:ext>
            </a:extLst>
          </p:cNvPr>
          <p:cNvSpPr txBox="1"/>
          <p:nvPr/>
        </p:nvSpPr>
        <p:spPr>
          <a:xfrm>
            <a:off x="5946087" y="4431336"/>
            <a:ext cx="61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.002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ECC26FC-48DE-1A79-4A80-B6E8BA3F0491}"/>
              </a:ext>
            </a:extLst>
          </p:cNvPr>
          <p:cNvSpPr txBox="1"/>
          <p:nvPr/>
        </p:nvSpPr>
        <p:spPr>
          <a:xfrm>
            <a:off x="4213264" y="4452985"/>
            <a:ext cx="61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.900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1EA9E6-38FD-A044-1995-8B2F59491752}"/>
              </a:ext>
            </a:extLst>
          </p:cNvPr>
          <p:cNvSpPr txBox="1"/>
          <p:nvPr/>
        </p:nvSpPr>
        <p:spPr>
          <a:xfrm>
            <a:off x="6904136" y="447256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Output: Probabilities </a:t>
            </a:r>
            <a:b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vocabulary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26D679E-C2BA-8E04-06FF-0EA52E468C6A}"/>
              </a:ext>
            </a:extLst>
          </p:cNvPr>
          <p:cNvCxnSpPr>
            <a:cxnSpLocks/>
            <a:stCxn id="65" idx="4"/>
          </p:cNvCxnSpPr>
          <p:nvPr/>
        </p:nvCxnSpPr>
        <p:spPr>
          <a:xfrm flipH="1">
            <a:off x="1704758" y="3976124"/>
            <a:ext cx="1306692" cy="5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83E1DAC-1E0B-1E17-6E9E-BDFEFD05D34E}"/>
              </a:ext>
            </a:extLst>
          </p:cNvPr>
          <p:cNvCxnSpPr>
            <a:cxnSpLocks/>
            <a:stCxn id="65" idx="4"/>
          </p:cNvCxnSpPr>
          <p:nvPr/>
        </p:nvCxnSpPr>
        <p:spPr>
          <a:xfrm flipH="1">
            <a:off x="2971953" y="3976124"/>
            <a:ext cx="39497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C7E3620-47D7-3879-74FA-B154955A6AC1}"/>
              </a:ext>
            </a:extLst>
          </p:cNvPr>
          <p:cNvCxnSpPr>
            <a:cxnSpLocks/>
            <a:stCxn id="65" idx="4"/>
            <a:endCxn id="114" idx="0"/>
          </p:cNvCxnSpPr>
          <p:nvPr/>
        </p:nvCxnSpPr>
        <p:spPr>
          <a:xfrm>
            <a:off x="3011450" y="3976124"/>
            <a:ext cx="1507438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81AB3D5-AE52-62CB-832D-B0E73C7A7D83}"/>
              </a:ext>
            </a:extLst>
          </p:cNvPr>
          <p:cNvCxnSpPr>
            <a:cxnSpLocks/>
            <a:stCxn id="65" idx="4"/>
            <a:endCxn id="113" idx="0"/>
          </p:cNvCxnSpPr>
          <p:nvPr/>
        </p:nvCxnSpPr>
        <p:spPr>
          <a:xfrm>
            <a:off x="3011450" y="3976124"/>
            <a:ext cx="3240261" cy="45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9849F26-B029-32A3-74AE-C218FB5D79BD}"/>
              </a:ext>
            </a:extLst>
          </p:cNvPr>
          <p:cNvCxnSpPr>
            <a:cxnSpLocks/>
            <a:stCxn id="66" idx="4"/>
          </p:cNvCxnSpPr>
          <p:nvPr/>
        </p:nvCxnSpPr>
        <p:spPr>
          <a:xfrm flipH="1">
            <a:off x="1704758" y="3976124"/>
            <a:ext cx="2163519" cy="5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59664B3-FE3A-224B-4C0C-05E2A34E7CFC}"/>
              </a:ext>
            </a:extLst>
          </p:cNvPr>
          <p:cNvCxnSpPr>
            <a:cxnSpLocks/>
            <a:stCxn id="66" idx="4"/>
          </p:cNvCxnSpPr>
          <p:nvPr/>
        </p:nvCxnSpPr>
        <p:spPr>
          <a:xfrm flipH="1">
            <a:off x="2971953" y="3976124"/>
            <a:ext cx="896324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165A1ED-618A-A764-ED45-F1CDC95A3B04}"/>
              </a:ext>
            </a:extLst>
          </p:cNvPr>
          <p:cNvCxnSpPr>
            <a:cxnSpLocks/>
            <a:stCxn id="66" idx="4"/>
            <a:endCxn id="114" idx="0"/>
          </p:cNvCxnSpPr>
          <p:nvPr/>
        </p:nvCxnSpPr>
        <p:spPr>
          <a:xfrm>
            <a:off x="3868277" y="3976124"/>
            <a:ext cx="650611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CA8411A-F3F0-EB3F-A7E7-E2C6D6C54E22}"/>
              </a:ext>
            </a:extLst>
          </p:cNvPr>
          <p:cNvCxnSpPr>
            <a:cxnSpLocks/>
            <a:stCxn id="66" idx="4"/>
            <a:endCxn id="113" idx="0"/>
          </p:cNvCxnSpPr>
          <p:nvPr/>
        </p:nvCxnSpPr>
        <p:spPr>
          <a:xfrm>
            <a:off x="3868277" y="3976124"/>
            <a:ext cx="2383434" cy="45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A0804ED-EF0A-D9CE-6BD3-7AFF28E21749}"/>
              </a:ext>
            </a:extLst>
          </p:cNvPr>
          <p:cNvCxnSpPr>
            <a:cxnSpLocks/>
            <a:stCxn id="67" idx="4"/>
          </p:cNvCxnSpPr>
          <p:nvPr/>
        </p:nvCxnSpPr>
        <p:spPr>
          <a:xfrm flipH="1">
            <a:off x="1704758" y="3976124"/>
            <a:ext cx="3020346" cy="5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2F93D3D-3C2B-C4ED-3129-45A82062D6A6}"/>
              </a:ext>
            </a:extLst>
          </p:cNvPr>
          <p:cNvCxnSpPr>
            <a:cxnSpLocks/>
            <a:stCxn id="67" idx="4"/>
          </p:cNvCxnSpPr>
          <p:nvPr/>
        </p:nvCxnSpPr>
        <p:spPr>
          <a:xfrm flipH="1">
            <a:off x="2971953" y="3976124"/>
            <a:ext cx="1753151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F932DA3-4B86-54FC-05FB-6831CF0F5266}"/>
              </a:ext>
            </a:extLst>
          </p:cNvPr>
          <p:cNvCxnSpPr>
            <a:cxnSpLocks/>
            <a:stCxn id="67" idx="4"/>
            <a:endCxn id="114" idx="0"/>
          </p:cNvCxnSpPr>
          <p:nvPr/>
        </p:nvCxnSpPr>
        <p:spPr>
          <a:xfrm flipH="1">
            <a:off x="4518888" y="3976124"/>
            <a:ext cx="206216" cy="47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F664D07D-7827-23A7-9DC6-25DB5E62FB2A}"/>
              </a:ext>
            </a:extLst>
          </p:cNvPr>
          <p:cNvCxnSpPr>
            <a:stCxn id="67" idx="4"/>
            <a:endCxn id="113" idx="0"/>
          </p:cNvCxnSpPr>
          <p:nvPr/>
        </p:nvCxnSpPr>
        <p:spPr>
          <a:xfrm>
            <a:off x="4725104" y="3976124"/>
            <a:ext cx="1526607" cy="45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7F48538-ED4A-4537-912D-305C4FE8C6B4}"/>
              </a:ext>
            </a:extLst>
          </p:cNvPr>
          <p:cNvCxnSpPr>
            <a:cxnSpLocks/>
          </p:cNvCxnSpPr>
          <p:nvPr/>
        </p:nvCxnSpPr>
        <p:spPr>
          <a:xfrm rot="5400000">
            <a:off x="4357104" y="5364538"/>
            <a:ext cx="27432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ight Brace 161">
            <a:extLst>
              <a:ext uri="{FF2B5EF4-FFF2-40B4-BE49-F238E27FC236}">
                <a16:creationId xmlns:a16="http://schemas.microsoft.com/office/drawing/2014/main" id="{65D7E953-58AF-54F7-A93E-AAB8CCB24196}"/>
              </a:ext>
            </a:extLst>
          </p:cNvPr>
          <p:cNvSpPr/>
          <p:nvPr/>
        </p:nvSpPr>
        <p:spPr>
          <a:xfrm>
            <a:off x="8711921" y="2394609"/>
            <a:ext cx="853124" cy="285083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9D6D271-428C-56D1-D870-0FA180495D52}"/>
              </a:ext>
            </a:extLst>
          </p:cNvPr>
          <p:cNvSpPr txBox="1"/>
          <p:nvPr/>
        </p:nvSpPr>
        <p:spPr>
          <a:xfrm>
            <a:off x="1495652" y="55127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Pick this as the next word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1E59-F363-D1E6-7FE5-94CA9C886ACE}"/>
              </a:ext>
            </a:extLst>
          </p:cNvPr>
          <p:cNvSpPr txBox="1"/>
          <p:nvPr/>
        </p:nvSpPr>
        <p:spPr>
          <a:xfrm>
            <a:off x="9399437" y="4774086"/>
            <a:ext cx="25968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Large Language Model: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- lots of parameters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- trained on large data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41FF7-FAB4-9416-2C3F-7FAC65B886D3}"/>
              </a:ext>
            </a:extLst>
          </p:cNvPr>
          <p:cNvCxnSpPr>
            <a:cxnSpLocks/>
          </p:cNvCxnSpPr>
          <p:nvPr/>
        </p:nvCxnSpPr>
        <p:spPr>
          <a:xfrm>
            <a:off x="10426978" y="4270285"/>
            <a:ext cx="0" cy="4002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5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11786-C87D-F662-6D1A-29B69172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72A-32DE-9325-A9A6-B2A97C0A7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Real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ADD38-012D-390C-0CCA-0C31123E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9824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C984EA-1657-0A54-11AD-7159B994DA15}"/>
              </a:ext>
            </a:extLst>
          </p:cNvPr>
          <p:cNvSpPr txBox="1">
            <a:spLocks/>
          </p:cNvSpPr>
          <p:nvPr/>
        </p:nvSpPr>
        <p:spPr>
          <a:xfrm>
            <a:off x="838200" y="1304953"/>
            <a:ext cx="10515600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task planning</a:t>
            </a:r>
          </a:p>
          <a:p>
            <a:pPr marL="0" indent="0">
              <a:buNone/>
            </a:pPr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79F0A-56E8-A2F6-7931-0AD35579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239C6-E3B1-072C-6115-FFFC842110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7824" y="2900005"/>
            <a:ext cx="4495800" cy="6425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GPT can decompose a high-level task </a:t>
            </a:r>
            <a:br>
              <a:rPr lang="en-US" sz="2400" dirty="0"/>
            </a:br>
            <a:r>
              <a:rPr lang="en-US" sz="2400" dirty="0"/>
              <a:t>into a sequence of sub-tasks.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092487-CD6A-2826-58CE-1D9DAEDE2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9" b="186"/>
          <a:stretch/>
        </p:blipFill>
        <p:spPr>
          <a:xfrm>
            <a:off x="1467230" y="2043097"/>
            <a:ext cx="4495800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D340-3CA7-7ED9-49F8-E2D49FAF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939309-EACA-FDCC-82FE-BD3D49F6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70" y="2345603"/>
            <a:ext cx="3788601" cy="347472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E1CF024-4CF0-C078-DF23-C526E8E7083A}"/>
              </a:ext>
            </a:extLst>
          </p:cNvPr>
          <p:cNvSpPr txBox="1"/>
          <p:nvPr/>
        </p:nvSpPr>
        <p:spPr>
          <a:xfrm>
            <a:off x="1187195" y="1364685"/>
            <a:ext cx="4007439" cy="8309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Previous works: </a:t>
            </a:r>
            <a:br>
              <a:rPr lang="en-US" sz="2400" dirty="0"/>
            </a:br>
            <a:r>
              <a:rPr lang="en-US" sz="2400" dirty="0"/>
              <a:t>Generated task are </a:t>
            </a:r>
            <a:r>
              <a:rPr lang="en-US" sz="2400" dirty="0">
                <a:solidFill>
                  <a:srgbClr val="C00000"/>
                </a:solidFill>
              </a:rPr>
              <a:t>sequential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DFAB624-B019-D804-E1AB-56D489A3D71A}"/>
              </a:ext>
            </a:extLst>
          </p:cNvPr>
          <p:cNvSpPr txBox="1"/>
          <p:nvPr/>
        </p:nvSpPr>
        <p:spPr>
          <a:xfrm>
            <a:off x="6673595" y="1364685"/>
            <a:ext cx="4331209" cy="8309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we generate </a:t>
            </a:r>
            <a:r>
              <a:rPr lang="en-US" sz="2400" dirty="0">
                <a:solidFill>
                  <a:srgbClr val="C00000"/>
                </a:solidFill>
              </a:rPr>
              <a:t>modular</a:t>
            </a:r>
            <a:r>
              <a:rPr lang="en-US" sz="2400" dirty="0"/>
              <a:t> tasks? </a:t>
            </a:r>
            <a:br>
              <a:rPr lang="en-US" sz="2400" dirty="0"/>
            </a:br>
            <a:r>
              <a:rPr lang="en-US" sz="2400" dirty="0"/>
              <a:t>Better reusability and readability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30C05BF-D771-25A0-AEE8-7830B5B92713}"/>
              </a:ext>
            </a:extLst>
          </p:cNvPr>
          <p:cNvSpPr/>
          <p:nvPr/>
        </p:nvSpPr>
        <p:spPr>
          <a:xfrm>
            <a:off x="5337511" y="1662232"/>
            <a:ext cx="1193207" cy="24765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0E86B-9FF4-085C-63CB-E6317C33E3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4208" y="2956362"/>
            <a:ext cx="3639973" cy="219456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BA5EDD0-DC6D-0310-049F-0D78E45E83E0}"/>
              </a:ext>
            </a:extLst>
          </p:cNvPr>
          <p:cNvSpPr/>
          <p:nvPr/>
        </p:nvSpPr>
        <p:spPr>
          <a:xfrm>
            <a:off x="5351688" y="4002285"/>
            <a:ext cx="1193207" cy="24765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C891A-5E23-B701-8E6C-B18770E0250B}"/>
              </a:ext>
            </a:extLst>
          </p:cNvPr>
          <p:cNvSpPr txBox="1"/>
          <p:nvPr/>
        </p:nvSpPr>
        <p:spPr>
          <a:xfrm>
            <a:off x="2095500" y="6210987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“Robot Behavior-Tree-Based Task Generation with Large Language Models”,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AAAI Spring Symposium, 2023</a:t>
            </a:r>
          </a:p>
        </p:txBody>
      </p:sp>
    </p:spTree>
    <p:extLst>
      <p:ext uri="{BB962C8B-B14F-4D97-AF65-F5344CB8AC3E}">
        <p14:creationId xmlns:p14="http://schemas.microsoft.com/office/powerpoint/2010/main" val="424402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63CF-99AF-6656-03F0-BECFF1EC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CF1AC-1290-0898-CC81-AFC10029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Behavior-Tree Task Generation with LLMs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84BAAD-2749-4AB2-D4F9-5C24033109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39" y="3209410"/>
            <a:ext cx="5278273" cy="1554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0F77497-9FC0-88CE-8B84-DF5F65B34CEA}"/>
                  </a:ext>
                </a:extLst>
              </p:cNvPr>
              <p:cNvSpPr txBox="1"/>
              <p:nvPr/>
            </p:nvSpPr>
            <p:spPr>
              <a:xfrm>
                <a:off x="6592790" y="2242941"/>
                <a:ext cx="4544170" cy="3539430"/>
              </a:xfrm>
              <a:prstGeom prst="rect">
                <a:avLst/>
              </a:prstGeom>
              <a:solidFill>
                <a:srgbClr val="EDF7FF"/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Source Task</a:t>
                </a:r>
              </a:p>
              <a:p>
                <a:r>
                  <a:rPr lang="en-US" sz="1600" dirty="0"/>
                  <a:t>Procedures:</a:t>
                </a:r>
              </a:p>
              <a:p>
                <a:r>
                  <a:rPr lang="en-US" sz="1600" dirty="0"/>
                  <a:t>Phase 1.</a:t>
                </a:r>
              </a:p>
              <a:p>
                <a:r>
                  <a:rPr lang="en-US" sz="1600" dirty="0"/>
                  <a:t>Step 1.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1.1]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Step 2.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1.2]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...</a:t>
                </a:r>
              </a:p>
              <a:p>
                <a:r>
                  <a:rPr lang="en-US" sz="1600" dirty="0"/>
                  <a:t>Phase 2.</a:t>
                </a:r>
              </a:p>
              <a:p>
                <a:r>
                  <a:rPr lang="en-US" sz="1600" dirty="0"/>
                  <a:t>Step 1.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2.1]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Step 2.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2.2]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...</a:t>
                </a:r>
              </a:p>
              <a:p>
                <a:r>
                  <a:rPr lang="en-US" sz="1600" dirty="0"/>
                  <a:t>...</a:t>
                </a:r>
              </a:p>
              <a:p>
                <a:r>
                  <a:rPr lang="en-US" sz="1600" dirty="0"/>
                  <a:t>Target Task: Task Description</a:t>
                </a:r>
              </a:p>
              <a:p>
                <a:r>
                  <a:rPr lang="en-US" sz="1600" dirty="0"/>
                  <a:t>Procedures: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[Phase 1.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Step 1. Sub-task ?; Step 2. Sub-task ?; ...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Phase 2.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Step 1. Sub-task ?; Step 2. Sub-task ?; ...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...]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0F77497-9FC0-88CE-8B84-DF5F65B34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90" y="2242941"/>
                <a:ext cx="4544170" cy="3539430"/>
              </a:xfrm>
              <a:prstGeom prst="rect">
                <a:avLst/>
              </a:prstGeom>
              <a:blipFill>
                <a:blip r:embed="rId4"/>
                <a:stretch>
                  <a:fillRect l="-399" t="-171" b="-683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2">
            <a:extLst>
              <a:ext uri="{FF2B5EF4-FFF2-40B4-BE49-F238E27FC236}">
                <a16:creationId xmlns:a16="http://schemas.microsoft.com/office/drawing/2014/main" id="{48136A3C-30ED-06EC-C35B-C519A85F00EE}"/>
              </a:ext>
            </a:extLst>
          </p:cNvPr>
          <p:cNvSpPr txBox="1"/>
          <p:nvPr/>
        </p:nvSpPr>
        <p:spPr>
          <a:xfrm>
            <a:off x="3694173" y="5846700"/>
            <a:ext cx="5029200" cy="338554"/>
          </a:xfrm>
          <a:prstGeom prst="rect">
            <a:avLst/>
          </a:prstGeom>
          <a:solidFill>
            <a:srgbClr val="D6DCE5">
              <a:alpha val="69804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Layer 2 node: Phase; Layer 3 node: Step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5D0EF-41EB-E2B2-ED59-CB4590DF2DC9}"/>
              </a:ext>
            </a:extLst>
          </p:cNvPr>
          <p:cNvSpPr txBox="1"/>
          <p:nvPr/>
        </p:nvSpPr>
        <p:spPr>
          <a:xfrm>
            <a:off x="7026044" y="1873609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Prompt Design: Phase-Step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C6711-10B4-7A85-1386-53D6BB4DE343}"/>
              </a:ext>
            </a:extLst>
          </p:cNvPr>
          <p:cNvSpPr txBox="1"/>
          <p:nvPr/>
        </p:nvSpPr>
        <p:spPr>
          <a:xfrm>
            <a:off x="2899095" y="4931306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A sample behavior tree</a:t>
            </a:r>
          </a:p>
        </p:txBody>
      </p:sp>
    </p:spTree>
    <p:extLst>
      <p:ext uri="{BB962C8B-B14F-4D97-AF65-F5344CB8AC3E}">
        <p14:creationId xmlns:p14="http://schemas.microsoft.com/office/powerpoint/2010/main" val="71280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A2EA-D228-5D74-EE77-843931B3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077F-2158-8EDE-A8EA-5707A4AB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62C4-7F2F-9EEB-2A15-E5078A278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domain knowledge to improve prompt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AE35332D-BAAD-86DE-19D1-7590425CD417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D9D9D9">
                  <a:alpha val="85098"/>
                </a:srgbClr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357" y="1914871"/>
            <a:ext cx="3108960" cy="397566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C8A598-6208-F750-1262-69899BFB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73" y="2465703"/>
            <a:ext cx="2262714" cy="24231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860A37-B2F7-D2FF-B98E-0FE37A7D61AD}"/>
              </a:ext>
            </a:extLst>
          </p:cNvPr>
          <p:cNvCxnSpPr/>
          <p:nvPr/>
        </p:nvCxnSpPr>
        <p:spPr>
          <a:xfrm>
            <a:off x="4609474" y="1845305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0929EFC-22A9-9658-5D6E-2727500B8AEB}"/>
              </a:ext>
            </a:extLst>
          </p:cNvPr>
          <p:cNvSpPr txBox="1">
            <a:spLocks/>
          </p:cNvSpPr>
          <p:nvPr/>
        </p:nvSpPr>
        <p:spPr>
          <a:xfrm>
            <a:off x="517595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10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D67F-375F-61EA-D409-45D822CC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02D6-6568-A381-7A86-DEE536D08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domain knowledge to improve prompt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D711FFE-13D9-0484-6D60-E9E8A890879C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D9D9D9">
                  <a:alpha val="85098"/>
                </a:srgbClr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357" y="1914871"/>
            <a:ext cx="3108960" cy="397566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CEB5E-85F8-7A7B-5004-18D3F9290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73" y="2465703"/>
            <a:ext cx="2262714" cy="2423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422987-F7E2-FB5D-6003-BA2A0C7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841" y="2243637"/>
            <a:ext cx="2337324" cy="31729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EED838-BFAD-3C00-40B5-9A59C42A5CBB}"/>
              </a:ext>
            </a:extLst>
          </p:cNvPr>
          <p:cNvCxnSpPr/>
          <p:nvPr/>
        </p:nvCxnSpPr>
        <p:spPr>
          <a:xfrm>
            <a:off x="4609474" y="1845305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07AB4A-0981-9A75-6D72-5A3F7168338C}"/>
              </a:ext>
            </a:extLst>
          </p:cNvPr>
          <p:cNvCxnSpPr>
            <a:cxnSpLocks/>
          </p:cNvCxnSpPr>
          <p:nvPr/>
        </p:nvCxnSpPr>
        <p:spPr>
          <a:xfrm flipH="1">
            <a:off x="7328435" y="3774568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8A7D06E-A6A1-242F-DDCC-9E140FC072CC}"/>
              </a:ext>
            </a:extLst>
          </p:cNvPr>
          <p:cNvSpPr txBox="1">
            <a:spLocks/>
          </p:cNvSpPr>
          <p:nvPr/>
        </p:nvSpPr>
        <p:spPr>
          <a:xfrm>
            <a:off x="5130809" y="5608274"/>
            <a:ext cx="6334125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 knowledge base retrieval into the pipeline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2D24F6-5327-B312-DF04-5AC42CA67187}"/>
              </a:ext>
            </a:extLst>
          </p:cNvPr>
          <p:cNvSpPr txBox="1">
            <a:spLocks/>
          </p:cNvSpPr>
          <p:nvPr/>
        </p:nvSpPr>
        <p:spPr>
          <a:xfrm>
            <a:off x="517595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F1277C-9415-0ECF-A143-B357BB2F60A5}"/>
              </a:ext>
            </a:extLst>
          </p:cNvPr>
          <p:cNvSpPr txBox="1">
            <a:spLocks/>
          </p:cNvSpPr>
          <p:nvPr/>
        </p:nvSpPr>
        <p:spPr>
          <a:xfrm>
            <a:off x="819188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298DB-CAA6-D12B-8F96-8E2A8D01469F}"/>
              </a:ext>
            </a:extLst>
          </p:cNvPr>
          <p:cNvSpPr txBox="1">
            <a:spLocks/>
          </p:cNvSpPr>
          <p:nvPr/>
        </p:nvSpPr>
        <p:spPr>
          <a:xfrm>
            <a:off x="59822" y="3429000"/>
            <a:ext cx="1086108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7030A0"/>
                </a:solidFill>
              </a:rPr>
              <a:t>no need to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write this part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now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C2E834-3240-43CF-C384-1E148668B6E9}"/>
              </a:ext>
            </a:extLst>
          </p:cNvPr>
          <p:cNvSpPr txBox="1">
            <a:spLocks/>
          </p:cNvSpPr>
          <p:nvPr/>
        </p:nvSpPr>
        <p:spPr>
          <a:xfrm>
            <a:off x="59822" y="4971176"/>
            <a:ext cx="1205804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C00000"/>
                </a:solidFill>
              </a:rPr>
              <a:t>end-user just inputs this line</a:t>
            </a:r>
          </a:p>
        </p:txBody>
      </p:sp>
    </p:spTree>
    <p:extLst>
      <p:ext uri="{BB962C8B-B14F-4D97-AF65-F5344CB8AC3E}">
        <p14:creationId xmlns:p14="http://schemas.microsoft.com/office/powerpoint/2010/main" val="3667883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D67F-375F-61EA-D409-45D822CC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02D6-6568-A381-7A86-DEE536D08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retrieve </a:t>
            </a:r>
            <a:r>
              <a:rPr lang="en-US" dirty="0">
                <a:solidFill>
                  <a:srgbClr val="C00000"/>
                </a:solidFill>
              </a:rPr>
              <a:t>similar tasks </a:t>
            </a:r>
            <a:r>
              <a:rPr lang="en-US" dirty="0"/>
              <a:t>from a knowledge base?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Solution: </a:t>
            </a:r>
            <a:br>
              <a:rPr lang="en-US" dirty="0"/>
            </a:br>
            <a:r>
              <a:rPr lang="en-US" dirty="0"/>
              <a:t>Embedding, mapping an </a:t>
            </a:r>
            <a:r>
              <a:rPr lang="en-US" dirty="0">
                <a:solidFill>
                  <a:srgbClr val="C00000"/>
                </a:solidFill>
                <a:ea typeface="+mn-ea"/>
                <a:cs typeface="+mn-cs"/>
              </a:rPr>
              <a:t>entity</a:t>
            </a:r>
            <a:r>
              <a:rPr lang="en-US" dirty="0"/>
              <a:t> into a fixed length vector.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D5BD1-DE6B-5053-7BA5-344B4323E154}"/>
              </a:ext>
            </a:extLst>
          </p:cNvPr>
          <p:cNvSpPr txBox="1"/>
          <p:nvPr/>
        </p:nvSpPr>
        <p:spPr>
          <a:xfrm>
            <a:off x="1487666" y="3944355"/>
            <a:ext cx="9216667" cy="52322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word, document, Amazon product, Netflix movie…(Entity2Vec)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665022-E444-5E75-5AD9-792E93C94334}"/>
              </a:ext>
            </a:extLst>
          </p:cNvPr>
          <p:cNvCxnSpPr>
            <a:cxnSpLocks/>
          </p:cNvCxnSpPr>
          <p:nvPr/>
        </p:nvCxnSpPr>
        <p:spPr>
          <a:xfrm>
            <a:off x="5800451" y="3272180"/>
            <a:ext cx="0" cy="6721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D626-0DA5-FECF-3E95-8FCB79DBA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Intro: Towards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FC6074-5D02-A4D5-5462-1BE7D235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6709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A20F-1DEB-6757-6829-C404CC9D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691E-C392-2B88-C7A7-CFF526924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Vector Embeddings for behavior-tree tasks</a:t>
            </a:r>
          </a:p>
        </p:txBody>
      </p:sp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EF04F7F4-6731-78D5-CBDB-359C403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2930" y="1695141"/>
            <a:ext cx="4631901" cy="36528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B85CC62-1ED2-34FB-0BED-1876A1FE18FE}"/>
              </a:ext>
            </a:extLst>
          </p:cNvPr>
          <p:cNvSpPr/>
          <p:nvPr/>
        </p:nvSpPr>
        <p:spPr>
          <a:xfrm rot="900000">
            <a:off x="7013369" y="2195593"/>
            <a:ext cx="1794550" cy="2770996"/>
          </a:xfrm>
          <a:prstGeom prst="ellipse">
            <a:avLst/>
          </a:prstGeom>
          <a:solidFill>
            <a:srgbClr val="EDF7FF"/>
          </a:solidFill>
          <a:ln w="57150" cap="flat" cmpd="sng" algn="ctr">
            <a:solidFill>
              <a:srgbClr val="7F1F7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srgbClr val="4472C4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AB64A-E0D4-9923-5103-9C80D1E22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671" y="2514291"/>
            <a:ext cx="2067662" cy="12036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991FE1-16A6-DD5D-A332-6B6F25D2B177}"/>
              </a:ext>
            </a:extLst>
          </p:cNvPr>
          <p:cNvSpPr/>
          <p:nvPr/>
        </p:nvSpPr>
        <p:spPr>
          <a:xfrm>
            <a:off x="8012071" y="2898667"/>
            <a:ext cx="134873" cy="134873"/>
          </a:xfrm>
          <a:prstGeom prst="ellipse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931F09-81E1-4232-BD03-96926DB8DA99}"/>
              </a:ext>
            </a:extLst>
          </p:cNvPr>
          <p:cNvSpPr/>
          <p:nvPr/>
        </p:nvSpPr>
        <p:spPr>
          <a:xfrm>
            <a:off x="8299344" y="3531807"/>
            <a:ext cx="134873" cy="134873"/>
          </a:xfrm>
          <a:prstGeom prst="ellipse">
            <a:avLst/>
          </a:prstGeom>
          <a:solidFill>
            <a:srgbClr val="70AD4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8B401A-C3B0-8B8A-4B4C-F8DAA409C3F9}"/>
              </a:ext>
            </a:extLst>
          </p:cNvPr>
          <p:cNvSpPr/>
          <p:nvPr/>
        </p:nvSpPr>
        <p:spPr>
          <a:xfrm>
            <a:off x="7612021" y="3936892"/>
            <a:ext cx="134873" cy="134873"/>
          </a:xfrm>
          <a:prstGeom prst="ellipse">
            <a:avLst/>
          </a:prstGeom>
          <a:solidFill>
            <a:srgbClr val="5B9BD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24AFE-289D-1B51-8A1B-A09211DBCD76}"/>
              </a:ext>
            </a:extLst>
          </p:cNvPr>
          <p:cNvSpPr/>
          <p:nvPr/>
        </p:nvSpPr>
        <p:spPr>
          <a:xfrm>
            <a:off x="4733505" y="2194029"/>
            <a:ext cx="3227832" cy="655542"/>
          </a:xfrm>
          <a:custGeom>
            <a:avLst/>
            <a:gdLst>
              <a:gd name="connsiteX0" fmla="*/ 0 w 3227832"/>
              <a:gd name="connsiteY0" fmla="*/ 381222 h 655542"/>
              <a:gd name="connsiteX1" fmla="*/ 2029968 w 3227832"/>
              <a:gd name="connsiteY1" fmla="*/ 6318 h 655542"/>
              <a:gd name="connsiteX2" fmla="*/ 3227832 w 3227832"/>
              <a:gd name="connsiteY2" fmla="*/ 655542 h 65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7832" h="655542">
                <a:moveTo>
                  <a:pt x="0" y="381222"/>
                </a:moveTo>
                <a:cubicBezTo>
                  <a:pt x="745998" y="170910"/>
                  <a:pt x="1491996" y="-39402"/>
                  <a:pt x="2029968" y="6318"/>
                </a:cubicBezTo>
                <a:cubicBezTo>
                  <a:pt x="2567940" y="52038"/>
                  <a:pt x="2897886" y="353790"/>
                  <a:pt x="3227832" y="655542"/>
                </a:cubicBezTo>
              </a:path>
            </a:pathLst>
          </a:custGeom>
          <a:noFill/>
          <a:ln w="19050" cap="flat" cmpd="sng" algn="ctr">
            <a:solidFill>
              <a:srgbClr val="ED7D31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32527D-C01D-D94B-96ED-C6A8A69B36AC}"/>
              </a:ext>
            </a:extLst>
          </p:cNvPr>
          <p:cNvSpPr/>
          <p:nvPr/>
        </p:nvSpPr>
        <p:spPr>
          <a:xfrm>
            <a:off x="4596345" y="3083392"/>
            <a:ext cx="3584448" cy="461123"/>
          </a:xfrm>
          <a:custGeom>
            <a:avLst/>
            <a:gdLst>
              <a:gd name="connsiteX0" fmla="*/ 0 w 3584448"/>
              <a:gd name="connsiteY0" fmla="*/ 278243 h 461123"/>
              <a:gd name="connsiteX1" fmla="*/ 1755648 w 3584448"/>
              <a:gd name="connsiteY1" fmla="*/ 3923 h 461123"/>
              <a:gd name="connsiteX2" fmla="*/ 3584448 w 3584448"/>
              <a:gd name="connsiteY2" fmla="*/ 461123 h 46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4448" h="461123">
                <a:moveTo>
                  <a:pt x="0" y="278243"/>
                </a:moveTo>
                <a:cubicBezTo>
                  <a:pt x="579120" y="125843"/>
                  <a:pt x="1158240" y="-26557"/>
                  <a:pt x="1755648" y="3923"/>
                </a:cubicBezTo>
                <a:cubicBezTo>
                  <a:pt x="2353056" y="34403"/>
                  <a:pt x="2968752" y="247763"/>
                  <a:pt x="3584448" y="461123"/>
                </a:cubicBezTo>
              </a:path>
            </a:pathLst>
          </a:custGeom>
          <a:noFill/>
          <a:ln w="19050" cap="flat" cmpd="sng" algn="ctr">
            <a:solidFill>
              <a:srgbClr val="70AD47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250669-4F83-DBB9-42C7-04469F9B9C78}"/>
              </a:ext>
            </a:extLst>
          </p:cNvPr>
          <p:cNvSpPr/>
          <p:nvPr/>
        </p:nvSpPr>
        <p:spPr>
          <a:xfrm>
            <a:off x="3270464" y="3416499"/>
            <a:ext cx="4327157" cy="1258136"/>
          </a:xfrm>
          <a:custGeom>
            <a:avLst/>
            <a:gdLst>
              <a:gd name="connsiteX0" fmla="*/ 0 w 4160520"/>
              <a:gd name="connsiteY0" fmla="*/ 0 h 1258136"/>
              <a:gd name="connsiteX1" fmla="*/ 1389888 w 4160520"/>
              <a:gd name="connsiteY1" fmla="*/ 1179576 h 1258136"/>
              <a:gd name="connsiteX2" fmla="*/ 3419856 w 4160520"/>
              <a:gd name="connsiteY2" fmla="*/ 1106424 h 1258136"/>
              <a:gd name="connsiteX3" fmla="*/ 4160520 w 4160520"/>
              <a:gd name="connsiteY3" fmla="*/ 768096 h 125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1258136">
                <a:moveTo>
                  <a:pt x="0" y="0"/>
                </a:moveTo>
                <a:cubicBezTo>
                  <a:pt x="409956" y="497586"/>
                  <a:pt x="819912" y="995172"/>
                  <a:pt x="1389888" y="1179576"/>
                </a:cubicBezTo>
                <a:cubicBezTo>
                  <a:pt x="1959864" y="1363980"/>
                  <a:pt x="2958084" y="1175004"/>
                  <a:pt x="3419856" y="1106424"/>
                </a:cubicBezTo>
                <a:cubicBezTo>
                  <a:pt x="3881628" y="1037844"/>
                  <a:pt x="4021074" y="902970"/>
                  <a:pt x="4160520" y="768096"/>
                </a:cubicBezTo>
              </a:path>
            </a:pathLst>
          </a:custGeom>
          <a:noFill/>
          <a:ln w="19050" cap="flat" cmpd="sng" algn="ctr">
            <a:solidFill>
              <a:srgbClr val="5B9BD5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7325-AE53-EC90-21C0-1913BA27A168}"/>
              </a:ext>
            </a:extLst>
          </p:cNvPr>
          <p:cNvSpPr txBox="1"/>
          <p:nvPr/>
        </p:nvSpPr>
        <p:spPr>
          <a:xfrm>
            <a:off x="2154897" y="5151612"/>
            <a:ext cx="322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F3F59"/>
                </a:solidFill>
                <a:latin typeface="Calibri" panose="020F0502020204030204"/>
                <a:cs typeface="Times New Roman" panose="02020603050405020304" pitchFamily="18" charset="0"/>
              </a:rPr>
              <a:t>Knowledge base storing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83452-9ED3-43BA-1FFF-9AE29CB52D57}"/>
              </a:ext>
            </a:extLst>
          </p:cNvPr>
          <p:cNvSpPr txBox="1"/>
          <p:nvPr/>
        </p:nvSpPr>
        <p:spPr>
          <a:xfrm>
            <a:off x="6604495" y="5152937"/>
            <a:ext cx="299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</a:t>
            </a:r>
            <a:r>
              <a:rPr lang="en-US" sz="2000" dirty="0">
                <a:solidFill>
                  <a:srgbClr val="5F3F59"/>
                </a:solidFill>
                <a:latin typeface="Calibri" panose="020F0502020204030204"/>
                <a:cs typeface="Times New Roman" panose="02020603050405020304" pitchFamily="18" charset="0"/>
              </a:rPr>
              <a:t>Vector space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B03CD-EB8C-F3A0-D478-2149C1F0652D}"/>
              </a:ext>
            </a:extLst>
          </p:cNvPr>
          <p:cNvSpPr/>
          <p:nvPr/>
        </p:nvSpPr>
        <p:spPr>
          <a:xfrm>
            <a:off x="9283182" y="2894644"/>
            <a:ext cx="219196" cy="364875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641C8-E18B-CCA2-7145-E51CFEA05B2B}"/>
              </a:ext>
            </a:extLst>
          </p:cNvPr>
          <p:cNvSpPr/>
          <p:nvPr/>
        </p:nvSpPr>
        <p:spPr>
          <a:xfrm>
            <a:off x="9502378" y="2894801"/>
            <a:ext cx="219196" cy="364875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8C4F48-B832-B881-DC6E-18427AB15953}"/>
              </a:ext>
            </a:extLst>
          </p:cNvPr>
          <p:cNvSpPr/>
          <p:nvPr/>
        </p:nvSpPr>
        <p:spPr>
          <a:xfrm>
            <a:off x="9721574" y="2894645"/>
            <a:ext cx="219196" cy="36487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74567B-9C99-4C07-1414-497A4AF19A05}"/>
              </a:ext>
            </a:extLst>
          </p:cNvPr>
          <p:cNvSpPr/>
          <p:nvPr/>
        </p:nvSpPr>
        <p:spPr>
          <a:xfrm>
            <a:off x="9940770" y="2894645"/>
            <a:ext cx="219196" cy="364875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714DB-04B2-374F-9C87-B52E62CAD52D}"/>
              </a:ext>
            </a:extLst>
          </p:cNvPr>
          <p:cNvSpPr/>
          <p:nvPr/>
        </p:nvSpPr>
        <p:spPr>
          <a:xfrm>
            <a:off x="9286059" y="2107047"/>
            <a:ext cx="219196" cy="364875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DCC45-11DC-73FD-A367-42EDAC6E7329}"/>
              </a:ext>
            </a:extLst>
          </p:cNvPr>
          <p:cNvSpPr/>
          <p:nvPr/>
        </p:nvSpPr>
        <p:spPr>
          <a:xfrm>
            <a:off x="9505255" y="2107204"/>
            <a:ext cx="219196" cy="364875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DCD6E6-4249-3568-57CA-F70DDA80462F}"/>
              </a:ext>
            </a:extLst>
          </p:cNvPr>
          <p:cNvSpPr/>
          <p:nvPr/>
        </p:nvSpPr>
        <p:spPr>
          <a:xfrm>
            <a:off x="9724451" y="2107048"/>
            <a:ext cx="219196" cy="364875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F0DB23-341A-BFF4-0268-911D5DB4DD03}"/>
              </a:ext>
            </a:extLst>
          </p:cNvPr>
          <p:cNvSpPr/>
          <p:nvPr/>
        </p:nvSpPr>
        <p:spPr>
          <a:xfrm>
            <a:off x="9943647" y="2107048"/>
            <a:ext cx="219196" cy="36487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FEC124-A7C4-FD38-E20F-6974F0047808}"/>
              </a:ext>
            </a:extLst>
          </p:cNvPr>
          <p:cNvSpPr/>
          <p:nvPr/>
        </p:nvSpPr>
        <p:spPr>
          <a:xfrm>
            <a:off x="9313567" y="4370778"/>
            <a:ext cx="219196" cy="36487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E43364-6F92-0D36-7633-C4EBCE4AEE37}"/>
              </a:ext>
            </a:extLst>
          </p:cNvPr>
          <p:cNvSpPr/>
          <p:nvPr/>
        </p:nvSpPr>
        <p:spPr>
          <a:xfrm>
            <a:off x="9532763" y="4370935"/>
            <a:ext cx="219196" cy="364875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4DC931-D9E2-57F4-30A4-9927C9C598E7}"/>
              </a:ext>
            </a:extLst>
          </p:cNvPr>
          <p:cNvSpPr/>
          <p:nvPr/>
        </p:nvSpPr>
        <p:spPr>
          <a:xfrm>
            <a:off x="9751959" y="4370779"/>
            <a:ext cx="219196" cy="36487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818587-C751-7BC6-4DCD-F4E40AE8CEA4}"/>
              </a:ext>
            </a:extLst>
          </p:cNvPr>
          <p:cNvSpPr/>
          <p:nvPr/>
        </p:nvSpPr>
        <p:spPr>
          <a:xfrm>
            <a:off x="9971155" y="4370779"/>
            <a:ext cx="219196" cy="364875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EA690961-BFC7-17F9-6F2A-C65C954C7F89}"/>
              </a:ext>
            </a:extLst>
          </p:cNvPr>
          <p:cNvSpPr/>
          <p:nvPr/>
        </p:nvSpPr>
        <p:spPr>
          <a:xfrm flipV="1">
            <a:off x="8221121" y="2471921"/>
            <a:ext cx="1971062" cy="451596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3281302 w 5863630"/>
              <a:gd name="connsiteY0" fmla="*/ 412187 h 412187"/>
              <a:gd name="connsiteX1" fmla="*/ 0 w 5863630"/>
              <a:gd name="connsiteY1" fmla="*/ 0 h 412187"/>
              <a:gd name="connsiteX2" fmla="*/ 5863630 w 5863630"/>
              <a:gd name="connsiteY2" fmla="*/ 412187 h 412187"/>
              <a:gd name="connsiteX3" fmla="*/ 3281302 w 5863630"/>
              <a:gd name="connsiteY3" fmla="*/ 412187 h 412187"/>
              <a:gd name="connsiteX0" fmla="*/ 3281302 w 5922401"/>
              <a:gd name="connsiteY0" fmla="*/ 412187 h 412187"/>
              <a:gd name="connsiteX1" fmla="*/ 0 w 5922401"/>
              <a:gd name="connsiteY1" fmla="*/ 0 h 412187"/>
              <a:gd name="connsiteX2" fmla="*/ 5922401 w 5922401"/>
              <a:gd name="connsiteY2" fmla="*/ 412187 h 412187"/>
              <a:gd name="connsiteX3" fmla="*/ 3281302 w 5922401"/>
              <a:gd name="connsiteY3" fmla="*/ 412187 h 41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401" h="412187">
                <a:moveTo>
                  <a:pt x="3281302" y="412187"/>
                </a:moveTo>
                <a:lnTo>
                  <a:pt x="0" y="0"/>
                </a:lnTo>
                <a:lnTo>
                  <a:pt x="5922401" y="412187"/>
                </a:lnTo>
                <a:lnTo>
                  <a:pt x="3281302" y="412187"/>
                </a:lnTo>
                <a:close/>
              </a:path>
            </a:pathLst>
          </a:custGeom>
          <a:solidFill>
            <a:srgbClr val="ED7D31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Isosceles Triangle 17">
            <a:extLst>
              <a:ext uri="{FF2B5EF4-FFF2-40B4-BE49-F238E27FC236}">
                <a16:creationId xmlns:a16="http://schemas.microsoft.com/office/drawing/2014/main" id="{BBF0B689-9CEA-9E7F-A4CE-089EF28F1106}"/>
              </a:ext>
            </a:extLst>
          </p:cNvPr>
          <p:cNvSpPr/>
          <p:nvPr/>
        </p:nvSpPr>
        <p:spPr>
          <a:xfrm flipV="1">
            <a:off x="8455700" y="3259519"/>
            <a:ext cx="1733606" cy="284996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2927252 w 5834244"/>
              <a:gd name="connsiteY0" fmla="*/ 419733 h 419733"/>
              <a:gd name="connsiteX1" fmla="*/ 0 w 5834244"/>
              <a:gd name="connsiteY1" fmla="*/ 0 h 419733"/>
              <a:gd name="connsiteX2" fmla="*/ 5834244 w 5834244"/>
              <a:gd name="connsiteY2" fmla="*/ 412187 h 419733"/>
              <a:gd name="connsiteX3" fmla="*/ 2927252 w 5834244"/>
              <a:gd name="connsiteY3" fmla="*/ 419733 h 419733"/>
              <a:gd name="connsiteX0" fmla="*/ 2927252 w 5930802"/>
              <a:gd name="connsiteY0" fmla="*/ 419733 h 419733"/>
              <a:gd name="connsiteX1" fmla="*/ 0 w 5930802"/>
              <a:gd name="connsiteY1" fmla="*/ 0 h 419733"/>
              <a:gd name="connsiteX2" fmla="*/ 5930802 w 5930802"/>
              <a:gd name="connsiteY2" fmla="*/ 412187 h 419733"/>
              <a:gd name="connsiteX3" fmla="*/ 2927252 w 5930802"/>
              <a:gd name="connsiteY3" fmla="*/ 419733 h 419733"/>
              <a:gd name="connsiteX0" fmla="*/ 2701952 w 5705502"/>
              <a:gd name="connsiteY0" fmla="*/ 419733 h 419733"/>
              <a:gd name="connsiteX1" fmla="*/ 0 w 5705502"/>
              <a:gd name="connsiteY1" fmla="*/ 0 h 419733"/>
              <a:gd name="connsiteX2" fmla="*/ 5705502 w 5705502"/>
              <a:gd name="connsiteY2" fmla="*/ 412187 h 419733"/>
              <a:gd name="connsiteX3" fmla="*/ 2701952 w 5705502"/>
              <a:gd name="connsiteY3" fmla="*/ 419733 h 41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5502" h="419733">
                <a:moveTo>
                  <a:pt x="2701952" y="419733"/>
                </a:moveTo>
                <a:lnTo>
                  <a:pt x="0" y="0"/>
                </a:lnTo>
                <a:lnTo>
                  <a:pt x="5705502" y="412187"/>
                </a:lnTo>
                <a:lnTo>
                  <a:pt x="2701952" y="419733"/>
                </a:lnTo>
                <a:close/>
              </a:path>
            </a:pathLst>
          </a:custGeom>
          <a:solidFill>
            <a:srgbClr val="70AD47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17">
            <a:extLst>
              <a:ext uri="{FF2B5EF4-FFF2-40B4-BE49-F238E27FC236}">
                <a16:creationId xmlns:a16="http://schemas.microsoft.com/office/drawing/2014/main" id="{F8CC919F-8632-91EB-D09B-4EA68CB7BF34}"/>
              </a:ext>
            </a:extLst>
          </p:cNvPr>
          <p:cNvSpPr/>
          <p:nvPr/>
        </p:nvSpPr>
        <p:spPr>
          <a:xfrm flipV="1">
            <a:off x="7815232" y="4026795"/>
            <a:ext cx="2421653" cy="342658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2927252 w 5834244"/>
              <a:gd name="connsiteY0" fmla="*/ 419733 h 419733"/>
              <a:gd name="connsiteX1" fmla="*/ 0 w 5834244"/>
              <a:gd name="connsiteY1" fmla="*/ 0 h 419733"/>
              <a:gd name="connsiteX2" fmla="*/ 5834244 w 5834244"/>
              <a:gd name="connsiteY2" fmla="*/ 412187 h 419733"/>
              <a:gd name="connsiteX3" fmla="*/ 2927252 w 5834244"/>
              <a:gd name="connsiteY3" fmla="*/ 419733 h 419733"/>
              <a:gd name="connsiteX0" fmla="*/ 2927252 w 5930802"/>
              <a:gd name="connsiteY0" fmla="*/ 419733 h 419733"/>
              <a:gd name="connsiteX1" fmla="*/ 0 w 5930802"/>
              <a:gd name="connsiteY1" fmla="*/ 0 h 419733"/>
              <a:gd name="connsiteX2" fmla="*/ 5930802 w 5930802"/>
              <a:gd name="connsiteY2" fmla="*/ 412187 h 419733"/>
              <a:gd name="connsiteX3" fmla="*/ 2927252 w 5930802"/>
              <a:gd name="connsiteY3" fmla="*/ 419733 h 419733"/>
              <a:gd name="connsiteX0" fmla="*/ 2701952 w 5705502"/>
              <a:gd name="connsiteY0" fmla="*/ 419733 h 419733"/>
              <a:gd name="connsiteX1" fmla="*/ 0 w 5705502"/>
              <a:gd name="connsiteY1" fmla="*/ 0 h 419733"/>
              <a:gd name="connsiteX2" fmla="*/ 5705502 w 5705502"/>
              <a:gd name="connsiteY2" fmla="*/ 412187 h 419733"/>
              <a:gd name="connsiteX3" fmla="*/ 2701952 w 5705502"/>
              <a:gd name="connsiteY3" fmla="*/ 419733 h 419733"/>
              <a:gd name="connsiteX0" fmla="*/ 2701952 w 5343614"/>
              <a:gd name="connsiteY0" fmla="*/ 1286058 h 1286058"/>
              <a:gd name="connsiteX1" fmla="*/ 0 w 5343614"/>
              <a:gd name="connsiteY1" fmla="*/ 866325 h 1286058"/>
              <a:gd name="connsiteX2" fmla="*/ 5343614 w 5343614"/>
              <a:gd name="connsiteY2" fmla="*/ 0 h 1286058"/>
              <a:gd name="connsiteX3" fmla="*/ 2701952 w 5343614"/>
              <a:gd name="connsiteY3" fmla="*/ 1286058 h 1286058"/>
              <a:gd name="connsiteX0" fmla="*/ 2359110 w 5343614"/>
              <a:gd name="connsiteY0" fmla="*/ 24592 h 866325"/>
              <a:gd name="connsiteX1" fmla="*/ 0 w 5343614"/>
              <a:gd name="connsiteY1" fmla="*/ 866325 h 866325"/>
              <a:gd name="connsiteX2" fmla="*/ 5343614 w 5343614"/>
              <a:gd name="connsiteY2" fmla="*/ 0 h 866325"/>
              <a:gd name="connsiteX3" fmla="*/ 2359110 w 5343614"/>
              <a:gd name="connsiteY3" fmla="*/ 24592 h 866325"/>
              <a:gd name="connsiteX0" fmla="*/ 4968526 w 7953030"/>
              <a:gd name="connsiteY0" fmla="*/ 24592 h 380490"/>
              <a:gd name="connsiteX1" fmla="*/ 0 w 7953030"/>
              <a:gd name="connsiteY1" fmla="*/ 380490 h 380490"/>
              <a:gd name="connsiteX2" fmla="*/ 7953030 w 7953030"/>
              <a:gd name="connsiteY2" fmla="*/ 0 h 380490"/>
              <a:gd name="connsiteX3" fmla="*/ 4968526 w 7953030"/>
              <a:gd name="connsiteY3" fmla="*/ 24592 h 380490"/>
              <a:gd name="connsiteX0" fmla="*/ 4724361 w 7953030"/>
              <a:gd name="connsiteY0" fmla="*/ 5313 h 380490"/>
              <a:gd name="connsiteX1" fmla="*/ 0 w 7953030"/>
              <a:gd name="connsiteY1" fmla="*/ 380490 h 380490"/>
              <a:gd name="connsiteX2" fmla="*/ 7953030 w 7953030"/>
              <a:gd name="connsiteY2" fmla="*/ 0 h 380490"/>
              <a:gd name="connsiteX3" fmla="*/ 4724361 w 7953030"/>
              <a:gd name="connsiteY3" fmla="*/ 5313 h 380490"/>
              <a:gd name="connsiteX0" fmla="*/ 4724361 w 7859119"/>
              <a:gd name="connsiteY0" fmla="*/ 5313 h 380490"/>
              <a:gd name="connsiteX1" fmla="*/ 0 w 7859119"/>
              <a:gd name="connsiteY1" fmla="*/ 380490 h 380490"/>
              <a:gd name="connsiteX2" fmla="*/ 7859119 w 7859119"/>
              <a:gd name="connsiteY2" fmla="*/ 0 h 380490"/>
              <a:gd name="connsiteX3" fmla="*/ 4724361 w 7859119"/>
              <a:gd name="connsiteY3" fmla="*/ 5313 h 38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9119" h="380490">
                <a:moveTo>
                  <a:pt x="4724361" y="5313"/>
                </a:moveTo>
                <a:lnTo>
                  <a:pt x="0" y="380490"/>
                </a:lnTo>
                <a:lnTo>
                  <a:pt x="7859119" y="0"/>
                </a:lnTo>
                <a:lnTo>
                  <a:pt x="4724361" y="5313"/>
                </a:lnTo>
                <a:close/>
              </a:path>
            </a:pathLst>
          </a:custGeom>
          <a:solidFill>
            <a:srgbClr val="5B9BD5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6D2729-02FF-F146-F88C-D2BD2BBE0E76}"/>
              </a:ext>
            </a:extLst>
          </p:cNvPr>
          <p:cNvSpPr txBox="1"/>
          <p:nvPr/>
        </p:nvSpPr>
        <p:spPr>
          <a:xfrm>
            <a:off x="2095500" y="6210987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“Behavior-Tree Embeddings for Robot Task-Level Knowledge”,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IROS, 2022</a:t>
            </a:r>
          </a:p>
        </p:txBody>
      </p:sp>
    </p:spTree>
    <p:extLst>
      <p:ext uri="{BB962C8B-B14F-4D97-AF65-F5344CB8AC3E}">
        <p14:creationId xmlns:p14="http://schemas.microsoft.com/office/powerpoint/2010/main" val="3394960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32E9-1C34-EAEB-1AB8-BFC9EACB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C9EC54-D0CA-B4B5-B288-9749234C0552}"/>
              </a:ext>
            </a:extLst>
          </p:cNvPr>
          <p:cNvSpPr txBox="1">
            <a:spLocks/>
          </p:cNvSpPr>
          <p:nvPr/>
        </p:nvSpPr>
        <p:spPr>
          <a:xfrm>
            <a:off x="910867" y="1413953"/>
            <a:ext cx="10515600" cy="1559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Principle: In the vector space,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tasks should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close, while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distinct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tasks should be far away.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EA8196-4825-C3C0-B969-472F47CCF2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5" y="3109956"/>
            <a:ext cx="4990489" cy="2286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722565-98AE-F778-BE64-6ECF7CAD8072}"/>
              </a:ext>
            </a:extLst>
          </p:cNvPr>
          <p:cNvCxnSpPr/>
          <p:nvPr/>
        </p:nvCxnSpPr>
        <p:spPr>
          <a:xfrm>
            <a:off x="8132135" y="3429000"/>
            <a:ext cx="0" cy="419986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B56819-5C4C-D6E6-98ED-8E5061290A18}"/>
              </a:ext>
            </a:extLst>
          </p:cNvPr>
          <p:cNvCxnSpPr/>
          <p:nvPr/>
        </p:nvCxnSpPr>
        <p:spPr>
          <a:xfrm flipH="1">
            <a:off x="7589874" y="3429000"/>
            <a:ext cx="563526" cy="388088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D37866-6BB3-38DB-79A2-8A387E1EECBD}"/>
              </a:ext>
            </a:extLst>
          </p:cNvPr>
          <p:cNvCxnSpPr/>
          <p:nvPr/>
        </p:nvCxnSpPr>
        <p:spPr>
          <a:xfrm>
            <a:off x="8153399" y="3429000"/>
            <a:ext cx="499731" cy="419986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606206-FF6D-24E4-84A3-9801191046C6}"/>
              </a:ext>
            </a:extLst>
          </p:cNvPr>
          <p:cNvCxnSpPr>
            <a:cxnSpLocks/>
          </p:cNvCxnSpPr>
          <p:nvPr/>
        </p:nvCxnSpPr>
        <p:spPr>
          <a:xfrm flipH="1">
            <a:off x="7223218" y="3817088"/>
            <a:ext cx="366655" cy="574159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E64137-B026-441A-0F3D-6842F2144F50}"/>
              </a:ext>
            </a:extLst>
          </p:cNvPr>
          <p:cNvCxnSpPr>
            <a:cxnSpLocks/>
          </p:cNvCxnSpPr>
          <p:nvPr/>
        </p:nvCxnSpPr>
        <p:spPr>
          <a:xfrm>
            <a:off x="7589872" y="3848986"/>
            <a:ext cx="499731" cy="542261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6755F-F3D4-4BCA-5117-E2575E846FB9}"/>
              </a:ext>
            </a:extLst>
          </p:cNvPr>
          <p:cNvSpPr/>
          <p:nvPr/>
        </p:nvSpPr>
        <p:spPr>
          <a:xfrm>
            <a:off x="9057170" y="3658394"/>
            <a:ext cx="1711841" cy="68580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Structural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20A2B8-E407-1CA8-83DD-EB34666F8D6B}"/>
              </a:ext>
            </a:extLst>
          </p:cNvPr>
          <p:cNvSpPr/>
          <p:nvPr/>
        </p:nvSpPr>
        <p:spPr>
          <a:xfrm>
            <a:off x="5263047" y="5552905"/>
            <a:ext cx="1162324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knife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DFF94-40AC-DD3F-AA4D-13DB69B46341}"/>
              </a:ext>
            </a:extLst>
          </p:cNvPr>
          <p:cNvSpPr/>
          <p:nvPr/>
        </p:nvSpPr>
        <p:spPr>
          <a:xfrm>
            <a:off x="6531281" y="5046697"/>
            <a:ext cx="1162324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grasp cup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7EF5B0-5DD1-D0E4-6A94-0F88D64836E4}"/>
              </a:ext>
            </a:extLst>
          </p:cNvPr>
          <p:cNvSpPr/>
          <p:nvPr/>
        </p:nvSpPr>
        <p:spPr>
          <a:xfrm>
            <a:off x="7761084" y="5046697"/>
            <a:ext cx="1162324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knife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B2AAB-DDF0-8BC2-9420-72AABEE3A30A}"/>
              </a:ext>
            </a:extLst>
          </p:cNvPr>
          <p:cNvSpPr/>
          <p:nvPr/>
        </p:nvSpPr>
        <p:spPr>
          <a:xfrm>
            <a:off x="6531282" y="5552905"/>
            <a:ext cx="1492702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 cucumber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F2F8A-CAC1-D073-8959-F96521D34B21}"/>
              </a:ext>
            </a:extLst>
          </p:cNvPr>
          <p:cNvSpPr/>
          <p:nvPr/>
        </p:nvSpPr>
        <p:spPr>
          <a:xfrm>
            <a:off x="9085468" y="4984422"/>
            <a:ext cx="1711841" cy="6858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6792B-369D-FFB2-6CC7-8F040B20065B}"/>
              </a:ext>
            </a:extLst>
          </p:cNvPr>
          <p:cNvSpPr txBox="1"/>
          <p:nvPr/>
        </p:nvSpPr>
        <p:spPr>
          <a:xfrm>
            <a:off x="8517415" y="4150943"/>
            <a:ext cx="562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5F3F59"/>
                </a:solidFill>
                <a:latin typeface="Calibri" panose="020F0502020204030204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0C3B6-1A59-8EB4-E2B9-7F9FA4EF5F5F}"/>
              </a:ext>
            </a:extLst>
          </p:cNvPr>
          <p:cNvSpPr txBox="1"/>
          <p:nvPr/>
        </p:nvSpPr>
        <p:spPr>
          <a:xfrm>
            <a:off x="9085468" y="1417186"/>
            <a:ext cx="1651001" cy="954107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Define similarity</a:t>
            </a:r>
            <a:endParaRPr lang="zh-CN" altLang="en-US" sz="2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66E442-6778-4828-3849-6EB62150C994}"/>
              </a:ext>
            </a:extLst>
          </p:cNvPr>
          <p:cNvCxnSpPr>
            <a:cxnSpLocks/>
          </p:cNvCxnSpPr>
          <p:nvPr/>
        </p:nvCxnSpPr>
        <p:spPr>
          <a:xfrm flipV="1">
            <a:off x="8233591" y="1900275"/>
            <a:ext cx="683290" cy="1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398E1BF-5129-AF66-8BBC-555F5F7A7020}"/>
              </a:ext>
            </a:extLst>
          </p:cNvPr>
          <p:cNvSpPr txBox="1">
            <a:spLocks/>
          </p:cNvSpPr>
          <p:nvPr/>
        </p:nvSpPr>
        <p:spPr>
          <a:xfrm>
            <a:off x="910867" y="3105156"/>
            <a:ext cx="10515600" cy="1559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542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119F-D692-DA3C-783E-1CA10D93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3AD01-3BB2-5892-3FAF-F20DE3512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 of behavior-tree task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3EBE7-8F98-86B4-7694-5A678CD1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82" y="2120759"/>
            <a:ext cx="2694322" cy="365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76019-8D1F-8615-C86C-FDBEE167E62C}"/>
              </a:ext>
            </a:extLst>
          </p:cNvPr>
          <p:cNvSpPr/>
          <p:nvPr/>
        </p:nvSpPr>
        <p:spPr>
          <a:xfrm>
            <a:off x="4069383" y="2331420"/>
            <a:ext cx="1719796" cy="1771271"/>
          </a:xfrm>
          <a:prstGeom prst="rect">
            <a:avLst/>
          </a:prstGeom>
          <a:noFill/>
          <a:ln w="12700">
            <a:solidFill>
              <a:srgbClr val="2E75B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D8D6-174C-53EB-93AA-1B4D16E4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23" y="2524375"/>
            <a:ext cx="3431671" cy="14630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819BF6-5E10-5E84-5EA1-D2208AED4917}"/>
              </a:ext>
            </a:extLst>
          </p:cNvPr>
          <p:cNvCxnSpPr/>
          <p:nvPr/>
        </p:nvCxnSpPr>
        <p:spPr>
          <a:xfrm>
            <a:off x="5796306" y="2856766"/>
            <a:ext cx="575289" cy="13927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2CF3B7-FFFD-F41C-667B-D483CEE946FF}"/>
              </a:ext>
            </a:extLst>
          </p:cNvPr>
          <p:cNvCxnSpPr>
            <a:cxnSpLocks/>
          </p:cNvCxnSpPr>
          <p:nvPr/>
        </p:nvCxnSpPr>
        <p:spPr>
          <a:xfrm flipH="1">
            <a:off x="5774926" y="3385120"/>
            <a:ext cx="575289" cy="18921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D8EC3-704F-074A-9357-320D07EC120F}"/>
              </a:ext>
            </a:extLst>
          </p:cNvPr>
          <p:cNvSpPr txBox="1">
            <a:spLocks/>
          </p:cNvSpPr>
          <p:nvPr/>
        </p:nvSpPr>
        <p:spPr>
          <a:xfrm>
            <a:off x="7123780" y="4050214"/>
            <a:ext cx="2890142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8320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 embedding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6274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C3C8-8D06-D00F-6A08-7122D9A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6EAC-EE7A-F6D4-7E31-E56445A34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49028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i="1" dirty="0"/>
              <a:t>“Plans ... provide nothing to a robot operationally.”</a:t>
            </a:r>
            <a:br>
              <a:rPr lang="en-US" sz="2800" i="1" dirty="0"/>
            </a:br>
            <a:r>
              <a:rPr lang="en-US" sz="2800" i="1" dirty="0"/>
              <a:t>						</a:t>
            </a:r>
            <a:r>
              <a:rPr lang="en-US" sz="2400" dirty="0"/>
              <a:t>Rodney Brooks, founder of iRobot </a:t>
            </a:r>
          </a:p>
          <a:p>
            <a:endParaRPr lang="en-US" sz="2400" dirty="0"/>
          </a:p>
          <a:p>
            <a:r>
              <a:rPr lang="en-US" sz="2800" dirty="0"/>
              <a:t>These generated </a:t>
            </a:r>
            <a:r>
              <a:rPr lang="en-US" sz="2800" dirty="0">
                <a:solidFill>
                  <a:srgbClr val="C00000"/>
                </a:solidFill>
              </a:rPr>
              <a:t>tasks</a:t>
            </a:r>
            <a:r>
              <a:rPr lang="en-US" sz="2800" dirty="0"/>
              <a:t> are </a:t>
            </a:r>
            <a:r>
              <a:rPr lang="en-US" sz="2800" dirty="0">
                <a:solidFill>
                  <a:srgbClr val="C00000"/>
                </a:solidFill>
              </a:rPr>
              <a:t>language-described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but they are not yet linked with </a:t>
            </a:r>
            <a:r>
              <a:rPr lang="en-US" sz="2800" dirty="0">
                <a:solidFill>
                  <a:srgbClr val="C00000"/>
                </a:solidFill>
              </a:rPr>
              <a:t>low-level motor execution</a:t>
            </a:r>
            <a:r>
              <a:rPr lang="en-US" sz="2800" dirty="0"/>
              <a:t>.</a:t>
            </a:r>
            <a:br>
              <a:rPr lang="en-US" sz="2800" i="1" dirty="0"/>
            </a:br>
            <a:endParaRPr lang="en-US" sz="2800" dirty="0"/>
          </a:p>
          <a:p>
            <a:r>
              <a:rPr lang="en-US" sz="2800" dirty="0"/>
              <a:t>Using </a:t>
            </a:r>
            <a:r>
              <a:rPr lang="en-US" sz="2800" dirty="0">
                <a:solidFill>
                  <a:srgbClr val="C00000"/>
                </a:solidFill>
              </a:rPr>
              <a:t>LLMs</a:t>
            </a:r>
            <a:r>
              <a:rPr lang="en-US" sz="2800" dirty="0"/>
              <a:t> to realize this process?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843FB-03DC-1E55-8395-2F7375C20B75}"/>
              </a:ext>
            </a:extLst>
          </p:cNvPr>
          <p:cNvSpPr txBox="1"/>
          <p:nvPr/>
        </p:nvSpPr>
        <p:spPr>
          <a:xfrm>
            <a:off x="1302213" y="6201556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Brooks, R. A., “ Planning is Just a Way of Avoiding Figuring Out What To Do Next ﻿ ”, MIT Artificial Intelligence Laboratory, 1987</a:t>
            </a:r>
          </a:p>
          <a:p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61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2B420-756B-2075-61C9-9CEBF458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92AE-68F2-C788-3556-5CB0BD5A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3966-AB14-36D9-67E0-22E0A2BCF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3EEE03F-0B6B-52EE-5B1D-5403A8283964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F07EC5-DFC2-A492-727F-2A3CD8E93960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8F8550-24EB-F38E-6185-CB2A21695E6E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13F8C8-28C3-CA6A-3BA9-F2EBFD198281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B50A24-2FA7-EABA-094D-E50A36CCCDA5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</p:spTree>
    <p:extLst>
      <p:ext uri="{BB962C8B-B14F-4D97-AF65-F5344CB8AC3E}">
        <p14:creationId xmlns:p14="http://schemas.microsoft.com/office/powerpoint/2010/main" val="54697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4CF59-CD2A-AA4B-0562-5A4325F2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DCF0-60A0-08CC-E001-B81E466F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1B77B-34EE-2391-48C8-6485E69E3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123087C-D100-6A78-5699-44FDF6F95FE1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FD21C-A4C2-4FB7-EDCC-C433AB62BDB2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A08D9-ED83-C54D-0466-9408CD851E11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F6B75A-8A3D-BABC-18CF-FF663A16E267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173F89-2DCC-2B59-2684-020F81A8E2C3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5EFB09-AE7D-8024-A174-1F3220EAC69E}"/>
              </a:ext>
            </a:extLst>
          </p:cNvPr>
          <p:cNvSpPr txBox="1"/>
          <p:nvPr/>
        </p:nvSpPr>
        <p:spPr>
          <a:xfrm>
            <a:off x="838200" y="4014260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implicit model setting, </a:t>
            </a:r>
            <a:br>
              <a:rPr lang="en-US" dirty="0"/>
            </a:br>
            <a:r>
              <a:rPr lang="en-US" dirty="0"/>
              <a:t>need expertise to set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ACF4C-E3D2-4668-ED3B-D58B1B9CB77D}"/>
              </a:ext>
            </a:extLst>
          </p:cNvPr>
          <p:cNvSpPr txBox="1"/>
          <p:nvPr/>
        </p:nvSpPr>
        <p:spPr>
          <a:xfrm>
            <a:off x="1217440" y="5286456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</a:t>
            </a:r>
            <a:r>
              <a:rPr lang="en-US" dirty="0">
                <a:solidFill>
                  <a:srgbClr val="C00000"/>
                </a:solidFill>
              </a:rPr>
              <a:t>are</a:t>
            </a:r>
            <a:r>
              <a:rPr lang="en-US" sz="1800" dirty="0">
                <a:solidFill>
                  <a:srgbClr val="C00000"/>
                </a:solidFill>
              </a:rPr>
              <a:t> bad at math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E0D785-59E8-68C3-B6B5-27500C5E05FF}"/>
              </a:ext>
            </a:extLst>
          </p:cNvPr>
          <p:cNvCxnSpPr>
            <a:cxnSpLocks/>
          </p:cNvCxnSpPr>
          <p:nvPr/>
        </p:nvCxnSpPr>
        <p:spPr>
          <a:xfrm rot="5400000" flipH="1">
            <a:off x="2094660" y="4934911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74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A07E-19E7-6248-B6BE-C141D4C2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F41B408-7DD8-93F0-2290-C3B1405B262E}"/>
              </a:ext>
            </a:extLst>
          </p:cNvPr>
          <p:cNvSpPr txBox="1"/>
          <p:nvPr/>
        </p:nvSpPr>
        <p:spPr>
          <a:xfrm>
            <a:off x="9163717" y="2714786"/>
            <a:ext cx="2321354" cy="2598947"/>
          </a:xfrm>
          <a:prstGeom prst="rect">
            <a:avLst/>
          </a:prstGeom>
          <a:noFill/>
          <a:ln w="19050"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EB873-F7F4-759B-9627-C0428D0F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CEF10-04CB-D7F4-C164-F8C28D532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4C606EA-7511-9057-06A2-A2F88BDA51AE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443E1-C19B-41A0-A704-EE415D3C1530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2F9E35-EB4B-47E6-C0CA-CE53658AFBEB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ECF35B-2B9E-8AF8-D691-C0CA8F70D56E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145E44-91C6-A9BC-D6B8-057CFC292AF5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B674C3-2058-EB86-A38C-63E4CC165344}"/>
              </a:ext>
            </a:extLst>
          </p:cNvPr>
          <p:cNvSpPr txBox="1"/>
          <p:nvPr/>
        </p:nvSpPr>
        <p:spPr>
          <a:xfrm>
            <a:off x="838200" y="4014260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implicit model setting, </a:t>
            </a:r>
            <a:br>
              <a:rPr lang="en-US" dirty="0"/>
            </a:br>
            <a:r>
              <a:rPr lang="en-US" dirty="0"/>
              <a:t>need expertise to set 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B4148-48A1-9FD5-0A10-E7F8CDE78574}"/>
              </a:ext>
            </a:extLst>
          </p:cNvPr>
          <p:cNvSpPr txBox="1"/>
          <p:nvPr/>
        </p:nvSpPr>
        <p:spPr>
          <a:xfrm>
            <a:off x="5016387" y="4014260"/>
            <a:ext cx="390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and structured specification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D25B-10F7-A032-205F-D0B184C0A390}"/>
              </a:ext>
            </a:extLst>
          </p:cNvPr>
          <p:cNvSpPr txBox="1"/>
          <p:nvPr/>
        </p:nvSpPr>
        <p:spPr>
          <a:xfrm>
            <a:off x="1217440" y="5286456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</a:t>
            </a:r>
            <a:r>
              <a:rPr lang="en-US" dirty="0">
                <a:solidFill>
                  <a:srgbClr val="C00000"/>
                </a:solidFill>
              </a:rPr>
              <a:t>are</a:t>
            </a:r>
            <a:r>
              <a:rPr lang="en-US" sz="1800" dirty="0">
                <a:solidFill>
                  <a:srgbClr val="C00000"/>
                </a:solidFill>
              </a:rPr>
              <a:t> bad at math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C9AD4-020C-10C2-2455-0D6AD5A41982}"/>
              </a:ext>
            </a:extLst>
          </p:cNvPr>
          <p:cNvCxnSpPr>
            <a:cxnSpLocks/>
          </p:cNvCxnSpPr>
          <p:nvPr/>
        </p:nvCxnSpPr>
        <p:spPr>
          <a:xfrm rot="5400000" flipH="1">
            <a:off x="2094660" y="4934911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CBFC82-7D9E-63A2-6534-E7E73D0B8AAD}"/>
              </a:ext>
            </a:extLst>
          </p:cNvPr>
          <p:cNvCxnSpPr>
            <a:cxnSpLocks/>
          </p:cNvCxnSpPr>
          <p:nvPr/>
        </p:nvCxnSpPr>
        <p:spPr>
          <a:xfrm rot="5400000" flipH="1">
            <a:off x="6246312" y="4986944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96FA02-6A02-4879-0443-57463DF88112}"/>
              </a:ext>
            </a:extLst>
          </p:cNvPr>
          <p:cNvSpPr txBox="1"/>
          <p:nvPr/>
        </p:nvSpPr>
        <p:spPr>
          <a:xfrm>
            <a:off x="4440045" y="5313296"/>
            <a:ext cx="5350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are good at dealing with structured form, </a:t>
            </a:r>
            <a:br>
              <a:rPr lang="en-US" sz="1800" dirty="0"/>
            </a:br>
            <a:r>
              <a:rPr lang="en-US" sz="1800" dirty="0"/>
              <a:t>think about the example of generating fake citations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3A7B5-3DDD-9EF1-7ECE-FDF4F87278C6}"/>
              </a:ext>
            </a:extLst>
          </p:cNvPr>
          <p:cNvSpPr txBox="1"/>
          <p:nvPr/>
        </p:nvSpPr>
        <p:spPr>
          <a:xfrm>
            <a:off x="393617" y="6201556"/>
            <a:ext cx="11469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/>
                </a:solidFill>
              </a:rPr>
              <a:t> Hogan, N., “ Impedance Control: An Approach to Manipulation”, ACC, 1984. </a:t>
            </a:r>
            <a:r>
              <a:rPr lang="en-US" sz="1400" dirty="0" err="1">
                <a:solidFill>
                  <a:schemeClr val="bg2"/>
                </a:solidFill>
              </a:rPr>
              <a:t>doi</a:t>
            </a:r>
            <a:r>
              <a:rPr lang="en-US" sz="1400" dirty="0">
                <a:solidFill>
                  <a:schemeClr val="bg2"/>
                </a:solidFill>
              </a:rPr>
              <a:t>: 10.23919/ACC.1984.4788393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/>
                </a:solidFill>
              </a:rPr>
              <a:t> Mason, M. T., “ Compliance and Force Control for Computer Controlled Manipulators ”, IEEE TSMC, 1981. </a:t>
            </a:r>
            <a:r>
              <a:rPr lang="en-US" sz="1400" dirty="0" err="1">
                <a:solidFill>
                  <a:schemeClr val="bg2"/>
                </a:solidFill>
              </a:rPr>
              <a:t>doi</a:t>
            </a:r>
            <a:r>
              <a:rPr lang="en-US" sz="1400" dirty="0">
                <a:solidFill>
                  <a:schemeClr val="bg2"/>
                </a:solidFill>
              </a:rPr>
              <a:t>: 10.1109/TSMC.1981.4308708</a:t>
            </a:r>
          </a:p>
        </p:txBody>
      </p:sp>
      <p:pic>
        <p:nvPicPr>
          <p:cNvPr id="10" name="Picture 9" descr="A math equations and numbers&#10;&#10;Description automatically generated">
            <a:extLst>
              <a:ext uri="{FF2B5EF4-FFF2-40B4-BE49-F238E27FC236}">
                <a16:creationId xmlns:a16="http://schemas.microsoft.com/office/drawing/2014/main" id="{407ABDC7-F7FE-52FD-5646-66DCA1DA7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633" t="44279" r="27699"/>
          <a:stretch/>
        </p:blipFill>
        <p:spPr>
          <a:xfrm>
            <a:off x="8921924" y="3726450"/>
            <a:ext cx="2659848" cy="934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06F63-2A20-A82F-2A96-9AB930FB5DA8}"/>
              </a:ext>
            </a:extLst>
          </p:cNvPr>
          <p:cNvSpPr txBox="1"/>
          <p:nvPr/>
        </p:nvSpPr>
        <p:spPr>
          <a:xfrm>
            <a:off x="9113759" y="4561608"/>
            <a:ext cx="30954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600" b="0" i="0" dirty="0">
                <a:solidFill>
                  <a:srgbClr val="C00000"/>
                </a:solidFill>
                <a:effectLst/>
              </a:rPr>
              <a:t>structured setting called</a:t>
            </a:r>
            <a:br>
              <a:rPr lang="en-US" sz="1600" b="0" i="0" dirty="0">
                <a:solidFill>
                  <a:srgbClr val="C00000"/>
                </a:solidFill>
                <a:effectLst/>
              </a:rPr>
            </a:br>
            <a:r>
              <a:rPr lang="en-US" sz="1600" b="0" i="0" dirty="0">
                <a:solidFill>
                  <a:srgbClr val="C00000"/>
                </a:solidFill>
                <a:effectLst/>
              </a:rPr>
              <a:t> task frame formalism 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976FD-2C8B-7509-1D54-58EA23533D8C}"/>
              </a:ext>
            </a:extLst>
          </p:cNvPr>
          <p:cNvCxnSpPr>
            <a:cxnSpLocks/>
          </p:cNvCxnSpPr>
          <p:nvPr/>
        </p:nvCxnSpPr>
        <p:spPr>
          <a:xfrm>
            <a:off x="8453658" y="4193520"/>
            <a:ext cx="710059" cy="0"/>
          </a:xfrm>
          <a:prstGeom prst="line">
            <a:avLst/>
          </a:prstGeom>
          <a:ln>
            <a:solidFill>
              <a:srgbClr val="4082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9BC9066-24BE-E5AE-6041-5ADB8BB47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825" y="2588527"/>
            <a:ext cx="1435446" cy="13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EAD-454A-D204-6E3F-7BC10CFB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F18A2-735C-B0B1-D09D-AFFBA87B7D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Input: </a:t>
            </a:r>
            <a:r>
              <a:rPr lang="en-US" sz="2400" dirty="0">
                <a:solidFill>
                  <a:srgbClr val="2B4550"/>
                </a:solidFill>
                <a:latin typeface="Helvetica Neue"/>
              </a:rPr>
              <a:t>a natural-language-described manipulator primitive task.</a:t>
            </a:r>
          </a:p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Utilize: </a:t>
            </a:r>
            <a:r>
              <a:rPr lang="en-US" sz="2400" dirty="0">
                <a:solidFill>
                  <a:srgbClr val="C00000"/>
                </a:solidFill>
                <a:latin typeface="Helvetica Neue"/>
              </a:rPr>
              <a:t>task frame formalism (TFF)</a:t>
            </a:r>
          </a:p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Output: </a:t>
            </a:r>
            <a:r>
              <a:rPr lang="en-US" sz="2400" dirty="0">
                <a:solidFill>
                  <a:srgbClr val="2B4550"/>
                </a:solidFill>
                <a:latin typeface="Helvetica Neue"/>
              </a:rPr>
              <a:t>a set of position/force set-points in the task frame.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69DE3-2931-6310-7BC6-0F7178D8E23A}"/>
              </a:ext>
            </a:extLst>
          </p:cNvPr>
          <p:cNvSpPr txBox="1"/>
          <p:nvPr/>
        </p:nvSpPr>
        <p:spPr>
          <a:xfrm>
            <a:off x="908959" y="4035727"/>
            <a:ext cx="1645920" cy="4086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wipe table?</a:t>
            </a:r>
          </a:p>
        </p:txBody>
      </p:sp>
      <p:pic>
        <p:nvPicPr>
          <p:cNvPr id="5" name="Graphic 4" descr="Chat outline">
            <a:extLst>
              <a:ext uri="{FF2B5EF4-FFF2-40B4-BE49-F238E27FC236}">
                <a16:creationId xmlns:a16="http://schemas.microsoft.com/office/drawing/2014/main" id="{F72E4D33-587D-937E-ABE4-4D1D06441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3452" y="374414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0EF2B-E320-6495-4BC9-4685DD498040}"/>
              </a:ext>
            </a:extLst>
          </p:cNvPr>
          <p:cNvSpPr txBox="1"/>
          <p:nvPr/>
        </p:nvSpPr>
        <p:spPr>
          <a:xfrm>
            <a:off x="8610384" y="3576026"/>
            <a:ext cx="1554480" cy="13280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joint 1 +10°, </a:t>
            </a:r>
            <a:br>
              <a:rPr lang="en-US" dirty="0"/>
            </a:br>
            <a:r>
              <a:rPr lang="en-US" dirty="0"/>
              <a:t>joint 2 -20°,</a:t>
            </a:r>
            <a:br>
              <a:rPr lang="en-US" dirty="0"/>
            </a:br>
            <a:r>
              <a:rPr lang="en-US" dirty="0"/>
              <a:t>joint 3 +5°,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3798B4-4D68-4247-D90D-0469F006080E}"/>
              </a:ext>
            </a:extLst>
          </p:cNvPr>
          <p:cNvCxnSpPr>
            <a:cxnSpLocks/>
          </p:cNvCxnSpPr>
          <p:nvPr/>
        </p:nvCxnSpPr>
        <p:spPr>
          <a:xfrm>
            <a:off x="2615427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60F714-CA35-EB23-9426-2A26649241DF}"/>
              </a:ext>
            </a:extLst>
          </p:cNvPr>
          <p:cNvCxnSpPr>
            <a:cxnSpLocks/>
          </p:cNvCxnSpPr>
          <p:nvPr/>
        </p:nvCxnSpPr>
        <p:spPr>
          <a:xfrm>
            <a:off x="4322606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0A6EA3-310F-5C0A-32D3-BE2A2FA9B6A2}"/>
              </a:ext>
            </a:extLst>
          </p:cNvPr>
          <p:cNvSpPr txBox="1"/>
          <p:nvPr/>
        </p:nvSpPr>
        <p:spPr>
          <a:xfrm>
            <a:off x="3482253" y="4290562"/>
            <a:ext cx="75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A2E50-DE31-0DDE-CDBF-8A2BFD0092B8}"/>
              </a:ext>
            </a:extLst>
          </p:cNvPr>
          <p:cNvCxnSpPr>
            <a:cxnSpLocks/>
          </p:cNvCxnSpPr>
          <p:nvPr/>
        </p:nvCxnSpPr>
        <p:spPr>
          <a:xfrm>
            <a:off x="6073698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556F64-816D-BB58-9ACD-B973EA05EC9A}"/>
              </a:ext>
            </a:extLst>
          </p:cNvPr>
          <p:cNvSpPr txBox="1"/>
          <p:nvPr/>
        </p:nvSpPr>
        <p:spPr>
          <a:xfrm>
            <a:off x="4922611" y="3890289"/>
            <a:ext cx="10960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TFF setpoints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D72F3-26AD-F5AB-612B-0AED783CF09A}"/>
              </a:ext>
            </a:extLst>
          </p:cNvPr>
          <p:cNvSpPr txBox="1"/>
          <p:nvPr/>
        </p:nvSpPr>
        <p:spPr>
          <a:xfrm>
            <a:off x="6538680" y="3911178"/>
            <a:ext cx="13267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algorithm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7A18BD-585B-7BD6-D473-D64D8497C3F4}"/>
              </a:ext>
            </a:extLst>
          </p:cNvPr>
          <p:cNvCxnSpPr>
            <a:cxnSpLocks/>
          </p:cNvCxnSpPr>
          <p:nvPr/>
        </p:nvCxnSpPr>
        <p:spPr>
          <a:xfrm>
            <a:off x="7812675" y="4234344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C540B940-E9CC-E240-F49A-EC6AF3F2DC8D}"/>
              </a:ext>
            </a:extLst>
          </p:cNvPr>
          <p:cNvSpPr/>
          <p:nvPr/>
        </p:nvSpPr>
        <p:spPr>
          <a:xfrm rot="16200000">
            <a:off x="3356009" y="3237398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60C4669-6FDC-A6EA-1A3E-11A7292E2584}"/>
              </a:ext>
            </a:extLst>
          </p:cNvPr>
          <p:cNvSpPr/>
          <p:nvPr/>
        </p:nvSpPr>
        <p:spPr>
          <a:xfrm rot="16200000">
            <a:off x="7369377" y="3187724"/>
            <a:ext cx="393647" cy="39294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1C1425-79EC-5C16-34D8-5571C079CA4E}"/>
              </a:ext>
            </a:extLst>
          </p:cNvPr>
          <p:cNvSpPr txBox="1"/>
          <p:nvPr/>
        </p:nvSpPr>
        <p:spPr>
          <a:xfrm>
            <a:off x="3009052" y="5360218"/>
            <a:ext cx="223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Our focus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F1760-69B9-8F35-10B0-46F8FCAF85C8}"/>
              </a:ext>
            </a:extLst>
          </p:cNvPr>
          <p:cNvSpPr txBox="1"/>
          <p:nvPr/>
        </p:nvSpPr>
        <p:spPr>
          <a:xfrm>
            <a:off x="6073698" y="5400883"/>
            <a:ext cx="336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Already well-studied in</a:t>
            </a:r>
            <a:b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hybrid position/force control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4A3CB-F779-ADFC-EAAD-AC652B8F77DA}"/>
              </a:ext>
            </a:extLst>
          </p:cNvPr>
          <p:cNvSpPr txBox="1"/>
          <p:nvPr/>
        </p:nvSpPr>
        <p:spPr>
          <a:xfrm>
            <a:off x="1356713" y="6168598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“Ground Manipulator Primitive Tasks to Executable Actions using Large Language Models”,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AAAI Fall Symposium, 2023</a:t>
            </a:r>
          </a:p>
        </p:txBody>
      </p:sp>
    </p:spTree>
    <p:extLst>
      <p:ext uri="{BB962C8B-B14F-4D97-AF65-F5344CB8AC3E}">
        <p14:creationId xmlns:p14="http://schemas.microsoft.com/office/powerpoint/2010/main" val="3830410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D836B-364B-EA66-4A73-6B213CC4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DE53A-3749-1926-ECDB-BD3AA67CC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3111" y="4554682"/>
            <a:ext cx="5486400" cy="1443539"/>
          </a:xfrm>
          <a:ln w="38100"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r>
              <a:rPr lang="en-US" sz="2400" dirty="0"/>
              <a:t>Program-function-like prompt</a:t>
            </a:r>
          </a:p>
          <a:p>
            <a:r>
              <a:rPr lang="en-US" sz="2400" dirty="0"/>
              <a:t>Task-frame-formalism-based representation</a:t>
            </a:r>
          </a:p>
          <a:p>
            <a:r>
              <a:rPr lang="en-US" sz="2400" dirty="0"/>
              <a:t>Few-shot inference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58678C-73D6-3726-931A-990B5992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6" y="1216924"/>
            <a:ext cx="5142374" cy="4572000"/>
          </a:xfrm>
          <a:prstGeom prst="rect">
            <a:avLst/>
          </a:prstGeom>
        </p:spPr>
      </p:pic>
      <p:pic>
        <p:nvPicPr>
          <p:cNvPr id="10" name="Picture 9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C794668C-3839-1D0C-7BF9-44A72F06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780" y="2350372"/>
            <a:ext cx="4435731" cy="1463040"/>
          </a:xfrm>
          <a:prstGeom prst="rect">
            <a:avLst/>
          </a:prstGeom>
        </p:spPr>
      </p:pic>
      <p:pic>
        <p:nvPicPr>
          <p:cNvPr id="11" name="Graphic 10" descr="Chat outline">
            <a:extLst>
              <a:ext uri="{FF2B5EF4-FFF2-40B4-BE49-F238E27FC236}">
                <a16:creationId xmlns:a16="http://schemas.microsoft.com/office/drawing/2014/main" id="{6D451E27-0EE2-A274-DF74-7887A8831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2180" y="2799016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B60F5B-C7A8-972A-1440-3823DAE1FAF1}"/>
              </a:ext>
            </a:extLst>
          </p:cNvPr>
          <p:cNvCxnSpPr>
            <a:cxnSpLocks/>
          </p:cNvCxnSpPr>
          <p:nvPr/>
        </p:nvCxnSpPr>
        <p:spPr>
          <a:xfrm flipV="1">
            <a:off x="5370150" y="3234931"/>
            <a:ext cx="457200" cy="196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1A8DB-0415-236C-143C-75F50E9C2D5F}"/>
              </a:ext>
            </a:extLst>
          </p:cNvPr>
          <p:cNvCxnSpPr>
            <a:cxnSpLocks/>
          </p:cNvCxnSpPr>
          <p:nvPr/>
        </p:nvCxnSpPr>
        <p:spPr>
          <a:xfrm>
            <a:off x="6866580" y="3252449"/>
            <a:ext cx="4572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E63266-76B0-8DD2-ED7C-387CBF40E943}"/>
              </a:ext>
            </a:extLst>
          </p:cNvPr>
          <p:cNvSpPr txBox="1"/>
          <p:nvPr/>
        </p:nvSpPr>
        <p:spPr>
          <a:xfrm>
            <a:off x="6109049" y="3491686"/>
            <a:ext cx="75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961D5-7B36-7029-66B0-662361EE75E7}"/>
              </a:ext>
            </a:extLst>
          </p:cNvPr>
          <p:cNvSpPr txBox="1"/>
          <p:nvPr/>
        </p:nvSpPr>
        <p:spPr>
          <a:xfrm>
            <a:off x="1183374" y="5751112"/>
            <a:ext cx="6140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A 3-shot prompt example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46AB4-1590-F5BD-981C-718B6B274BA6}"/>
              </a:ext>
            </a:extLst>
          </p:cNvPr>
          <p:cNvSpPr txBox="1"/>
          <p:nvPr/>
        </p:nvSpPr>
        <p:spPr>
          <a:xfrm>
            <a:off x="8710522" y="381341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LLM Output</a:t>
            </a:r>
          </a:p>
        </p:txBody>
      </p:sp>
    </p:spTree>
    <p:extLst>
      <p:ext uri="{BB962C8B-B14F-4D97-AF65-F5344CB8AC3E}">
        <p14:creationId xmlns:p14="http://schemas.microsoft.com/office/powerpoint/2010/main" val="2343936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1CFF4-6AED-BE2B-41B3-DF0A5C50E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0397-B677-5680-67E1-A46F45222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Real Autonomous Robots 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</a:t>
            </a:r>
            <a:b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   (Use retrieval to improve LLMs)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   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(LLMs don’t like math, but like structured form)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9CE2BE-46AE-FA3B-D302-D7E061AC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A2B4E-A80D-404A-7F03-B5546BCA8F8F}"/>
              </a:ext>
            </a:extLst>
          </p:cNvPr>
          <p:cNvSpPr txBox="1">
            <a:spLocks/>
          </p:cNvSpPr>
          <p:nvPr/>
        </p:nvSpPr>
        <p:spPr>
          <a:xfrm>
            <a:off x="1646362" y="4769458"/>
            <a:ext cx="8304663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2428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1" u="sng" dirty="0">
                <a:solidFill>
                  <a:srgbClr val="2E75B6"/>
                </a:solidFill>
                <a:latin typeface="+mn-lt"/>
                <a:ea typeface="Cambria" panose="02040503050406030204" pitchFamily="18" charset="0"/>
              </a:rPr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1DE9D-B802-0259-0609-21DC8D1A7BAD}"/>
              </a:ext>
            </a:extLst>
          </p:cNvPr>
          <p:cNvSpPr txBox="1"/>
          <p:nvPr/>
        </p:nvSpPr>
        <p:spPr>
          <a:xfrm>
            <a:off x="921011" y="6219237"/>
            <a:ext cx="992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Yue Cao, yuecao@purdue.edu</a:t>
            </a: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2"/>
                </a:solidFill>
              </a:rPr>
              <a:t>Purdue ECE</a:t>
            </a:r>
          </a:p>
        </p:txBody>
      </p:sp>
    </p:spTree>
    <p:extLst>
      <p:ext uri="{BB962C8B-B14F-4D97-AF65-F5344CB8AC3E}">
        <p14:creationId xmlns:p14="http://schemas.microsoft.com/office/powerpoint/2010/main" val="26907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E6FB-8F1B-0AE4-3CD3-37F5FB297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2799FFDF-5B97-AB18-4A07-F39964C4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58" y="2180844"/>
            <a:ext cx="3744468" cy="2496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DB147B-360D-BD10-D076-B2BBD7305CE3}"/>
              </a:ext>
            </a:extLst>
          </p:cNvPr>
          <p:cNvSpPr txBox="1"/>
          <p:nvPr/>
        </p:nvSpPr>
        <p:spPr>
          <a:xfrm>
            <a:off x="1126347" y="1235348"/>
            <a:ext cx="380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Kiwibot</a:t>
            </a:r>
            <a:r>
              <a:rPr lang="en-US" dirty="0"/>
              <a:t>, 2018: food delivery at </a:t>
            </a:r>
            <a:br>
              <a:rPr lang="en-US" dirty="0"/>
            </a:br>
            <a:r>
              <a:rPr lang="en-US" dirty="0"/>
              <a:t>UC Berkeley campus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429C8-8426-6942-8739-FA2BAFE3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4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AAFE2FA-7192-E5FA-1BD3-F64CBDF5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" r="8548"/>
          <a:stretch/>
        </p:blipFill>
        <p:spPr>
          <a:xfrm>
            <a:off x="5867400" y="2127472"/>
            <a:ext cx="5486400" cy="2990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Autonomous Robots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A4023-7E30-BEB7-3A4F-F8BC685CF6D0}"/>
              </a:ext>
            </a:extLst>
          </p:cNvPr>
          <p:cNvSpPr txBox="1"/>
          <p:nvPr/>
        </p:nvSpPr>
        <p:spPr>
          <a:xfrm>
            <a:off x="2095500" y="6210987"/>
            <a:ext cx="992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“</a:t>
            </a:r>
            <a:r>
              <a:rPr lang="en-US" sz="1400" dirty="0" err="1">
                <a:solidFill>
                  <a:schemeClr val="bg2"/>
                </a:solidFill>
              </a:rPr>
              <a:t>Kiwibots</a:t>
            </a:r>
            <a:r>
              <a:rPr lang="en-US" sz="1400" dirty="0">
                <a:solidFill>
                  <a:schemeClr val="bg2"/>
                </a:solidFill>
              </a:rPr>
              <a:t> win fans at UC Berkeley as they deliver fast food at slow speeds”, San Francisco Chronicle, 2019 </a:t>
            </a:r>
          </a:p>
        </p:txBody>
      </p:sp>
      <p:pic>
        <p:nvPicPr>
          <p:cNvPr id="23" name="Picture 22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BB70FD48-5852-F1A6-C08D-C7343255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58" y="2180844"/>
            <a:ext cx="3744468" cy="2496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13961D-76E8-AAA7-138F-381322B5DC20}"/>
              </a:ext>
            </a:extLst>
          </p:cNvPr>
          <p:cNvSpPr txBox="1"/>
          <p:nvPr/>
        </p:nvSpPr>
        <p:spPr>
          <a:xfrm>
            <a:off x="1126347" y="1235348"/>
            <a:ext cx="380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Kiwibot</a:t>
            </a:r>
            <a:r>
              <a:rPr lang="en-US" dirty="0"/>
              <a:t>, 2018: food delivery at </a:t>
            </a:r>
            <a:br>
              <a:rPr lang="en-US" dirty="0"/>
            </a:br>
            <a:r>
              <a:rPr lang="en-US" dirty="0"/>
              <a:t>UC Berkeley campus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46E475-F846-A045-66BD-AC3ECFDCA3DA}"/>
              </a:ext>
            </a:extLst>
          </p:cNvPr>
          <p:cNvCxnSpPr>
            <a:cxnSpLocks/>
          </p:cNvCxnSpPr>
          <p:nvPr/>
        </p:nvCxnSpPr>
        <p:spPr>
          <a:xfrm>
            <a:off x="5292889" y="1347346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DC6333-B2A9-D99D-034A-E4CA9D4C7504}"/>
              </a:ext>
            </a:extLst>
          </p:cNvPr>
          <p:cNvSpPr txBox="1"/>
          <p:nvPr/>
        </p:nvSpPr>
        <p:spPr>
          <a:xfrm>
            <a:off x="6171225" y="1291347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actually behind?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5FC7C-560E-98FF-60BF-3D0E7F97ADCD}"/>
              </a:ext>
            </a:extLst>
          </p:cNvPr>
          <p:cNvSpPr/>
          <p:nvPr/>
        </p:nvSpPr>
        <p:spPr>
          <a:xfrm>
            <a:off x="10109976" y="2911458"/>
            <a:ext cx="73152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4201E7-627B-AA2D-7DC8-488FD4960DC1}"/>
              </a:ext>
            </a:extLst>
          </p:cNvPr>
          <p:cNvSpPr/>
          <p:nvPr/>
        </p:nvSpPr>
        <p:spPr>
          <a:xfrm>
            <a:off x="6250419" y="3163651"/>
            <a:ext cx="768055" cy="181669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7543C-E70B-11A8-D3D8-510E473D4B76}"/>
              </a:ext>
            </a:extLst>
          </p:cNvPr>
          <p:cNvSpPr/>
          <p:nvPr/>
        </p:nvSpPr>
        <p:spPr>
          <a:xfrm>
            <a:off x="6273629" y="3424223"/>
            <a:ext cx="91440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E5BCF9-2544-4BD4-C9E0-B0BBCB58B4E0}"/>
              </a:ext>
            </a:extLst>
          </p:cNvPr>
          <p:cNvSpPr/>
          <p:nvPr/>
        </p:nvSpPr>
        <p:spPr>
          <a:xfrm>
            <a:off x="10664670" y="3166027"/>
            <a:ext cx="27432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019A-CA88-0B36-9BF2-D98517C2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08A9605-20DD-6E66-A832-E9473E31040F}"/>
              </a:ext>
            </a:extLst>
          </p:cNvPr>
          <p:cNvSpPr txBox="1"/>
          <p:nvPr/>
        </p:nvSpPr>
        <p:spPr>
          <a:xfrm>
            <a:off x="1126347" y="1235348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ALOHA, Stanford,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89BCD-289E-2BA4-5833-E7213DC8D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761"/>
          <a:stretch/>
        </p:blipFill>
        <p:spPr>
          <a:xfrm>
            <a:off x="1138193" y="1660679"/>
            <a:ext cx="3805076" cy="1463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1A693AD-9AAF-93EB-D1C4-D738648A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sstwitter.com_1708450025842 (1)">
            <a:hlinkClick r:id="" action="ppaction://media"/>
            <a:extLst>
              <a:ext uri="{FF2B5EF4-FFF2-40B4-BE49-F238E27FC236}">
                <a16:creationId xmlns:a16="http://schemas.microsoft.com/office/drawing/2014/main" id="{80B1807B-5B42-6FE8-AAB9-AAF3E73D5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93" y="3318999"/>
            <a:ext cx="3815162" cy="28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111E7-C2F5-548B-6ED8-E36C5BFA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20B01D1-C517-3BB6-B24F-541BC7AB1F51}"/>
              </a:ext>
            </a:extLst>
          </p:cNvPr>
          <p:cNvSpPr txBox="1"/>
          <p:nvPr/>
        </p:nvSpPr>
        <p:spPr>
          <a:xfrm>
            <a:off x="1126347" y="1235348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ALOHA, Stanford,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59B6B-675A-25CF-E1F0-8B7DC11CD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761"/>
          <a:stretch/>
        </p:blipFill>
        <p:spPr>
          <a:xfrm>
            <a:off x="1138193" y="1660679"/>
            <a:ext cx="3805076" cy="1463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1D68C2-985A-6CED-C4B8-486DE636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Autonomous Robots</a:t>
            </a:r>
          </a:p>
        </p:txBody>
      </p:sp>
      <p:pic>
        <p:nvPicPr>
          <p:cNvPr id="7" name="ssstwitter.com_1708450025842 (1)">
            <a:hlinkClick r:id="" action="ppaction://media"/>
            <a:extLst>
              <a:ext uri="{FF2B5EF4-FFF2-40B4-BE49-F238E27FC236}">
                <a16:creationId xmlns:a16="http://schemas.microsoft.com/office/drawing/2014/main" id="{1A6D2541-4242-AD90-5F84-8EFE30823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93" y="3318999"/>
            <a:ext cx="3815162" cy="28607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2397CB-5DF1-03AE-696E-0715A500239A}"/>
              </a:ext>
            </a:extLst>
          </p:cNvPr>
          <p:cNvCxnSpPr>
            <a:cxnSpLocks/>
          </p:cNvCxnSpPr>
          <p:nvPr/>
        </p:nvCxnSpPr>
        <p:spPr>
          <a:xfrm>
            <a:off x="5292889" y="1347346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47FFD9-ADF7-A125-30F8-D021EB6A6A5C}"/>
              </a:ext>
            </a:extLst>
          </p:cNvPr>
          <p:cNvSpPr txBox="1"/>
          <p:nvPr/>
        </p:nvSpPr>
        <p:spPr>
          <a:xfrm>
            <a:off x="6171225" y="1291347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actually behind?</a:t>
            </a:r>
          </a:p>
        </p:txBody>
      </p:sp>
      <p:pic>
        <p:nvPicPr>
          <p:cNvPr id="6" name="Picture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199CDD92-B927-7FD4-42BD-8594100DF1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75F5A-D4CA-BACE-F25C-F01FA673E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36A2DA-D2EE-19D6-612C-363189374A7D}"/>
              </a:ext>
            </a:extLst>
          </p:cNvPr>
          <p:cNvSpPr/>
          <p:nvPr/>
        </p:nvSpPr>
        <p:spPr>
          <a:xfrm>
            <a:off x="7227934" y="3450801"/>
            <a:ext cx="29260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0D4F-03C2-E732-2054-C6D6D80B89A5}"/>
              </a:ext>
            </a:extLst>
          </p:cNvPr>
          <p:cNvSpPr txBox="1"/>
          <p:nvPr/>
        </p:nvSpPr>
        <p:spPr>
          <a:xfrm>
            <a:off x="2095500" y="6210987"/>
            <a:ext cx="992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“That Awesome Robot Demo Could Have a Human in the Loop”, IEEE Spectrum, 2024</a:t>
            </a:r>
          </a:p>
        </p:txBody>
      </p:sp>
    </p:spTree>
    <p:extLst>
      <p:ext uri="{BB962C8B-B14F-4D97-AF65-F5344CB8AC3E}">
        <p14:creationId xmlns:p14="http://schemas.microsoft.com/office/powerpoint/2010/main" val="21875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71C6-5C27-42A6-A459-2F535684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8961-5DC7-5EAD-8A93-015B17F9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pic>
        <p:nvPicPr>
          <p:cNvPr id="16" name="Picture 15" descr="A text on a white background&#10;&#10;Description automatically generated">
            <a:extLst>
              <a:ext uri="{FF2B5EF4-FFF2-40B4-BE49-F238E27FC236}">
                <a16:creationId xmlns:a16="http://schemas.microsoft.com/office/drawing/2014/main" id="{32E79BA2-F995-9A34-12EB-831A92441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678885-2FB4-0AEF-F26E-D0AF2B30A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4B2A23-8B82-8D51-944C-F661473F7837}"/>
              </a:ext>
            </a:extLst>
          </p:cNvPr>
          <p:cNvSpPr/>
          <p:nvPr/>
        </p:nvSpPr>
        <p:spPr>
          <a:xfrm>
            <a:off x="9105180" y="3654783"/>
            <a:ext cx="146304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1A530-5ED1-F20B-B28B-8BB2FF4D16B4}"/>
              </a:ext>
            </a:extLst>
          </p:cNvPr>
          <p:cNvSpPr/>
          <p:nvPr/>
        </p:nvSpPr>
        <p:spPr>
          <a:xfrm>
            <a:off x="7082184" y="4067583"/>
            <a:ext cx="15544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9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pic>
        <p:nvPicPr>
          <p:cNvPr id="16" name="Picture 15" descr="A text on a white background&#10;&#10;Description automatically generated">
            <a:extLst>
              <a:ext uri="{FF2B5EF4-FFF2-40B4-BE49-F238E27FC236}">
                <a16:creationId xmlns:a16="http://schemas.microsoft.com/office/drawing/2014/main" id="{A7518F99-5D3B-46BD-AB96-B9C2F6064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6B23F-6C22-2CAF-D07C-0D528D61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641999-45A8-311C-3173-A37705B13453}"/>
              </a:ext>
            </a:extLst>
          </p:cNvPr>
          <p:cNvSpPr/>
          <p:nvPr/>
        </p:nvSpPr>
        <p:spPr>
          <a:xfrm>
            <a:off x="9105180" y="3654783"/>
            <a:ext cx="146304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746B6-D554-9666-1E91-5ACCE3C1F834}"/>
              </a:ext>
            </a:extLst>
          </p:cNvPr>
          <p:cNvSpPr/>
          <p:nvPr/>
        </p:nvSpPr>
        <p:spPr>
          <a:xfrm>
            <a:off x="7082184" y="4067583"/>
            <a:ext cx="15544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6F16-A37E-0AF4-531B-1E818993087D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64955-FD8A-7191-C601-A15E5240A618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92A91-602D-C28D-54E8-F5DE2C6B36DB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492107-ACB2-267D-1D1C-FB7384685EDB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FA1405-E57C-2257-4E8E-D9BF4F7C461C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5302E2-F4A2-113D-53FA-841513612C05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3E3C86-BBA7-F055-B217-C914D1E0EE7A}"/>
              </a:ext>
            </a:extLst>
          </p:cNvPr>
          <p:cNvCxnSpPr>
            <a:cxnSpLocks/>
          </p:cNvCxnSpPr>
          <p:nvPr/>
        </p:nvCxnSpPr>
        <p:spPr>
          <a:xfrm flipH="1" flipV="1">
            <a:off x="5522734" y="2462725"/>
            <a:ext cx="3488042" cy="1198454"/>
          </a:xfrm>
          <a:prstGeom prst="straightConnector1">
            <a:avLst/>
          </a:prstGeom>
          <a:ln w="28575">
            <a:solidFill>
              <a:srgbClr val="DC97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FB3787-DA45-F04C-F824-387E88157A01}"/>
              </a:ext>
            </a:extLst>
          </p:cNvPr>
          <p:cNvCxnSpPr>
            <a:cxnSpLocks/>
          </p:cNvCxnSpPr>
          <p:nvPr/>
        </p:nvCxnSpPr>
        <p:spPr>
          <a:xfrm flipH="1" flipV="1">
            <a:off x="5444011" y="3799240"/>
            <a:ext cx="1544185" cy="347480"/>
          </a:xfrm>
          <a:prstGeom prst="straightConnector1">
            <a:avLst/>
          </a:prstGeom>
          <a:ln w="28575">
            <a:solidFill>
              <a:srgbClr val="DC97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5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526221-3E65-8F20-D797-0E1332DEE03B}"/>
              </a:ext>
            </a:extLst>
          </p:cNvPr>
          <p:cNvSpPr/>
          <p:nvPr/>
        </p:nvSpPr>
        <p:spPr>
          <a:xfrm>
            <a:off x="6152518" y="2614913"/>
            <a:ext cx="4178385" cy="2577584"/>
          </a:xfrm>
          <a:prstGeom prst="rect">
            <a:avLst/>
          </a:prstGeom>
          <a:solidFill>
            <a:srgbClr val="EDF7FF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6F16-A37E-0AF4-531B-1E818993087D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64955-FD8A-7191-C601-A15E5240A618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92A91-602D-C28D-54E8-F5DE2C6B36DB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492107-ACB2-267D-1D1C-FB7384685EDB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FA1405-E57C-2257-4E8E-D9BF4F7C461C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5302E2-F4A2-113D-53FA-841513612C05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615138-B323-708B-D2B8-0915DD0C5C2C}"/>
              </a:ext>
            </a:extLst>
          </p:cNvPr>
          <p:cNvSpPr txBox="1"/>
          <p:nvPr/>
        </p:nvSpPr>
        <p:spPr>
          <a:xfrm>
            <a:off x="6195782" y="2614913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Language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9DAAE-BB96-46A3-5583-18FF46A02816}"/>
              </a:ext>
            </a:extLst>
          </p:cNvPr>
          <p:cNvSpPr txBox="1"/>
          <p:nvPr/>
        </p:nvSpPr>
        <p:spPr>
          <a:xfrm>
            <a:off x="6455202" y="4533184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and Acting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5FDD4-0B6B-D386-6B87-371DED61F8FA}"/>
              </a:ext>
            </a:extLst>
          </p:cNvPr>
          <p:cNvSpPr txBox="1"/>
          <p:nvPr/>
        </p:nvSpPr>
        <p:spPr>
          <a:xfrm>
            <a:off x="7377303" y="3642095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FEF2FA-52F5-1A81-A86E-EC661527A726}"/>
              </a:ext>
            </a:extLst>
          </p:cNvPr>
          <p:cNvCxnSpPr>
            <a:cxnSpLocks/>
          </p:cNvCxnSpPr>
          <p:nvPr/>
        </p:nvCxnSpPr>
        <p:spPr>
          <a:xfrm>
            <a:off x="5425844" y="28885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F18C5C-1EBB-A664-415A-B6B1070A9ED9}"/>
              </a:ext>
            </a:extLst>
          </p:cNvPr>
          <p:cNvCxnSpPr>
            <a:cxnSpLocks/>
          </p:cNvCxnSpPr>
          <p:nvPr/>
        </p:nvCxnSpPr>
        <p:spPr>
          <a:xfrm>
            <a:off x="5372358" y="48079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01E949-B9E9-D6D5-9DED-AF173A906DA0}"/>
              </a:ext>
            </a:extLst>
          </p:cNvPr>
          <p:cNvSpPr txBox="1"/>
          <p:nvPr/>
        </p:nvSpPr>
        <p:spPr>
          <a:xfrm>
            <a:off x="6455202" y="1940787"/>
            <a:ext cx="4681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Research Focus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1178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11190</TotalTime>
  <Words>1198</Words>
  <Application>Microsoft Office PowerPoint</Application>
  <PresentationFormat>Widescreen</PresentationFormat>
  <Paragraphs>242</Paragraphs>
  <Slides>29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Helvetica Neue</vt:lpstr>
      <vt:lpstr>Arial</vt:lpstr>
      <vt:lpstr>Arial Nova</vt:lpstr>
      <vt:lpstr>Calibri</vt:lpstr>
      <vt:lpstr>Calibri Light</vt:lpstr>
      <vt:lpstr>Cambria</vt:lpstr>
      <vt:lpstr>Cambria Math</vt:lpstr>
      <vt:lpstr>Montserrat</vt:lpstr>
      <vt:lpstr>Roboto</vt:lpstr>
      <vt:lpstr>Office Theme</vt:lpstr>
      <vt:lpstr>Large Language Models for Autonomous Robot  Planning and Acting </vt:lpstr>
      <vt:lpstr>Overview</vt:lpstr>
      <vt:lpstr>PowerPoint Presentation</vt:lpstr>
      <vt:lpstr>Fake Autonomous Robots</vt:lpstr>
      <vt:lpstr>PowerPoint Presentation</vt:lpstr>
      <vt:lpstr>Fake Autonomous Robots</vt:lpstr>
      <vt:lpstr>Towards Real Autonomous Robots</vt:lpstr>
      <vt:lpstr>Towards Real Autonomous Robots</vt:lpstr>
      <vt:lpstr>Towards Real Autonomous Robots</vt:lpstr>
      <vt:lpstr>Add-on: What is the Large Language Model?</vt:lpstr>
      <vt:lpstr>Add-on: What is the Large Language Model?</vt:lpstr>
      <vt:lpstr>Add-on: What is the Large Language Model?</vt:lpstr>
      <vt:lpstr>Overview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Acting</vt:lpstr>
      <vt:lpstr>LLM for Acting</vt:lpstr>
      <vt:lpstr>LLM for Acting</vt:lpstr>
      <vt:lpstr>LLM for Acting</vt:lpstr>
      <vt:lpstr>LLM for Acting</vt:lpstr>
      <vt:lpstr>LLM for Acting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Schmiedeler</dc:creator>
  <cp:lastModifiedBy>Cao, Yue</cp:lastModifiedBy>
  <cp:revision>75</cp:revision>
  <dcterms:created xsi:type="dcterms:W3CDTF">2023-08-08T00:35:19Z</dcterms:created>
  <dcterms:modified xsi:type="dcterms:W3CDTF">2024-03-01T01:43:47Z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2023-10-02T11:47:46Z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8aee67cb-02b4-4903-a591-bdb98ccaf554</vt:lpwstr>
  </property>
  <property fmtid="{D5CDD505-2E9C-101B-9397-08002B2CF9AE}" pid="8" name="MSIP_Label_4044bd30-2ed7-4c9d-9d12-46200872a97b_ContentBits">
    <vt:lpwstr>0</vt:lpwstr>
  </property>
</Properties>
</file>